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0" r:id="rId2"/>
  </p:sldMasterIdLst>
  <p:notesMasterIdLst>
    <p:notesMasterId r:id="rId17"/>
  </p:notesMasterIdLst>
  <p:handoutMasterIdLst>
    <p:handoutMasterId r:id="rId18"/>
  </p:handoutMasterIdLst>
  <p:sldIdLst>
    <p:sldId id="258" r:id="rId3"/>
    <p:sldId id="902" r:id="rId4"/>
    <p:sldId id="834" r:id="rId5"/>
    <p:sldId id="951" r:id="rId6"/>
    <p:sldId id="952" r:id="rId7"/>
    <p:sldId id="954" r:id="rId8"/>
    <p:sldId id="955" r:id="rId9"/>
    <p:sldId id="937" r:id="rId10"/>
    <p:sldId id="938" r:id="rId11"/>
    <p:sldId id="915" r:id="rId12"/>
    <p:sldId id="945" r:id="rId13"/>
    <p:sldId id="958" r:id="rId14"/>
    <p:sldId id="957" r:id="rId15"/>
    <p:sldId id="706" r:id="rId16"/>
  </p:sldIdLst>
  <p:sldSz cx="9144000" cy="6858000" type="screen4x3"/>
  <p:notesSz cx="6858000" cy="9144000"/>
  <p:defaultTextStyle>
    <a:defPPr>
      <a:defRPr lang="nl-NL"/>
    </a:defPPr>
    <a:lvl1pPr algn="l" rtl="0" eaLnBrk="0" fontAlgn="base" hangingPunct="0">
      <a:lnSpc>
        <a:spcPct val="120000"/>
      </a:lnSpc>
      <a:spcBef>
        <a:spcPct val="20000"/>
      </a:spcBef>
      <a:spcAft>
        <a:spcPct val="0"/>
      </a:spcAft>
      <a:buClr>
        <a:srgbClr val="6CC7F2"/>
      </a:buClr>
      <a:buFont typeface="Wingdings" charset="0"/>
      <a:buChar char="§"/>
      <a:defRPr sz="2000" kern="1200">
        <a:solidFill>
          <a:schemeClr val="tx1"/>
        </a:solidFill>
        <a:latin typeface="Arial" charset="0"/>
        <a:ea typeface="ＭＳ Ｐゴシック" charset="0"/>
        <a:cs typeface="ＭＳ Ｐゴシック" charset="0"/>
      </a:defRPr>
    </a:lvl1pPr>
    <a:lvl2pPr marL="457200" algn="l" rtl="0" eaLnBrk="0" fontAlgn="base" hangingPunct="0">
      <a:lnSpc>
        <a:spcPct val="120000"/>
      </a:lnSpc>
      <a:spcBef>
        <a:spcPct val="20000"/>
      </a:spcBef>
      <a:spcAft>
        <a:spcPct val="0"/>
      </a:spcAft>
      <a:buClr>
        <a:srgbClr val="6CC7F2"/>
      </a:buClr>
      <a:buFont typeface="Wingdings" charset="0"/>
      <a:buChar char="§"/>
      <a:defRPr sz="2000" kern="1200">
        <a:solidFill>
          <a:schemeClr val="tx1"/>
        </a:solidFill>
        <a:latin typeface="Arial" charset="0"/>
        <a:ea typeface="ＭＳ Ｐゴシック" charset="0"/>
        <a:cs typeface="ＭＳ Ｐゴシック" charset="0"/>
      </a:defRPr>
    </a:lvl2pPr>
    <a:lvl3pPr marL="914400" algn="l" rtl="0" eaLnBrk="0" fontAlgn="base" hangingPunct="0">
      <a:lnSpc>
        <a:spcPct val="120000"/>
      </a:lnSpc>
      <a:spcBef>
        <a:spcPct val="20000"/>
      </a:spcBef>
      <a:spcAft>
        <a:spcPct val="0"/>
      </a:spcAft>
      <a:buClr>
        <a:srgbClr val="6CC7F2"/>
      </a:buClr>
      <a:buFont typeface="Wingdings" charset="0"/>
      <a:buChar char="§"/>
      <a:defRPr sz="2000" kern="1200">
        <a:solidFill>
          <a:schemeClr val="tx1"/>
        </a:solidFill>
        <a:latin typeface="Arial" charset="0"/>
        <a:ea typeface="ＭＳ Ｐゴシック" charset="0"/>
        <a:cs typeface="ＭＳ Ｐゴシック" charset="0"/>
      </a:defRPr>
    </a:lvl3pPr>
    <a:lvl4pPr marL="1371600" algn="l" rtl="0" eaLnBrk="0" fontAlgn="base" hangingPunct="0">
      <a:lnSpc>
        <a:spcPct val="120000"/>
      </a:lnSpc>
      <a:spcBef>
        <a:spcPct val="20000"/>
      </a:spcBef>
      <a:spcAft>
        <a:spcPct val="0"/>
      </a:spcAft>
      <a:buClr>
        <a:srgbClr val="6CC7F2"/>
      </a:buClr>
      <a:buFont typeface="Wingdings" charset="0"/>
      <a:buChar char="§"/>
      <a:defRPr sz="2000" kern="1200">
        <a:solidFill>
          <a:schemeClr val="tx1"/>
        </a:solidFill>
        <a:latin typeface="Arial" charset="0"/>
        <a:ea typeface="ＭＳ Ｐゴシック" charset="0"/>
        <a:cs typeface="ＭＳ Ｐゴシック" charset="0"/>
      </a:defRPr>
    </a:lvl4pPr>
    <a:lvl5pPr marL="1828800" algn="l" rtl="0" eaLnBrk="0" fontAlgn="base" hangingPunct="0">
      <a:lnSpc>
        <a:spcPct val="120000"/>
      </a:lnSpc>
      <a:spcBef>
        <a:spcPct val="20000"/>
      </a:spcBef>
      <a:spcAft>
        <a:spcPct val="0"/>
      </a:spcAft>
      <a:buClr>
        <a:srgbClr val="6CC7F2"/>
      </a:buClr>
      <a:buFont typeface="Wingdings" charset="0"/>
      <a:buChar char="§"/>
      <a:defRPr sz="20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0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0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0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0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4319">
          <p15:clr>
            <a:srgbClr val="A4A3A4"/>
          </p15:clr>
        </p15:guide>
        <p15:guide id="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075"/>
    <a:srgbClr val="6CC7F2"/>
    <a:srgbClr val="8BCFF4"/>
    <a:srgbClr val="C1C7DC"/>
    <a:srgbClr val="0C2074"/>
    <a:srgbClr val="7ECFE2"/>
    <a:srgbClr val="4CB4EE"/>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569" autoAdjust="0"/>
  </p:normalViewPr>
  <p:slideViewPr>
    <p:cSldViewPr snapToGrid="0" snapToObjects="1">
      <p:cViewPr varScale="1">
        <p:scale>
          <a:sx n="106" d="100"/>
          <a:sy n="106" d="100"/>
        </p:scale>
        <p:origin x="996" y="96"/>
      </p:cViewPr>
      <p:guideLst>
        <p:guide orient="horz" pos="4319"/>
        <p:guide/>
      </p:guideLst>
    </p:cSldViewPr>
  </p:slideViewPr>
  <p:outlineViewPr>
    <p:cViewPr>
      <p:scale>
        <a:sx n="33" d="100"/>
        <a:sy n="33" d="100"/>
      </p:scale>
      <p:origin x="0" y="39592"/>
    </p:cViewPr>
  </p:outlineViewPr>
  <p:notesTextViewPr>
    <p:cViewPr>
      <p:scale>
        <a:sx n="100" d="100"/>
        <a:sy n="100" d="100"/>
      </p:scale>
      <p:origin x="0" y="0"/>
    </p:cViewPr>
  </p:notesTextViewPr>
  <p:sorterViewPr>
    <p:cViewPr>
      <p:scale>
        <a:sx n="98" d="100"/>
        <a:sy n="98" d="100"/>
      </p:scale>
      <p:origin x="0" y="5808"/>
    </p:cViewPr>
  </p:sorterViewPr>
  <p:notesViewPr>
    <p:cSldViewPr snapToGrid="0" snapToObjects="1">
      <p:cViewPr varScale="1">
        <p:scale>
          <a:sx n="83" d="100"/>
          <a:sy n="83" d="100"/>
        </p:scale>
        <p:origin x="-3904" y="-11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FontTx/>
              <a:buNone/>
              <a:defRPr sz="1200" i="1">
                <a:solidFill>
                  <a:srgbClr val="0D1F74"/>
                </a:solidFill>
                <a:latin typeface="Arial" charset="0"/>
                <a:ea typeface="+mn-ea"/>
                <a:cs typeface="+mn-cs"/>
              </a:defRPr>
            </a:lvl1pPr>
          </a:lstStyle>
          <a:p>
            <a:pPr>
              <a:defRPr/>
            </a:pPr>
            <a:endParaRPr lang="en-US"/>
          </a:p>
        </p:txBody>
      </p:sp>
      <p:sp>
        <p:nvSpPr>
          <p:cNvPr id="4301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FontTx/>
              <a:buNone/>
              <a:defRPr sz="1200" i="1">
                <a:solidFill>
                  <a:srgbClr val="0D1F74"/>
                </a:solidFill>
                <a:latin typeface="Arial" charset="0"/>
                <a:ea typeface="+mn-ea"/>
                <a:cs typeface="+mn-cs"/>
              </a:defRPr>
            </a:lvl1pPr>
          </a:lstStyle>
          <a:p>
            <a:pPr>
              <a:defRPr/>
            </a:pPr>
            <a:endParaRPr lang="en-US"/>
          </a:p>
        </p:txBody>
      </p:sp>
      <p:sp>
        <p:nvSpPr>
          <p:cNvPr id="4301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buClrTx/>
              <a:buFontTx/>
              <a:buNone/>
              <a:defRPr sz="1200" i="1">
                <a:solidFill>
                  <a:srgbClr val="0D1F74"/>
                </a:solidFill>
                <a:latin typeface="Arial" charset="0"/>
                <a:ea typeface="+mn-ea"/>
                <a:cs typeface="+mn-cs"/>
              </a:defRPr>
            </a:lvl1pPr>
          </a:lstStyle>
          <a:p>
            <a:pPr>
              <a:defRPr/>
            </a:pPr>
            <a:endParaRPr lang="en-US"/>
          </a:p>
        </p:txBody>
      </p:sp>
      <p:sp>
        <p:nvSpPr>
          <p:cNvPr id="4301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FontTx/>
              <a:buNone/>
              <a:defRPr sz="1200" i="1" smtClean="0">
                <a:solidFill>
                  <a:srgbClr val="0D1F74"/>
                </a:solidFill>
              </a:defRPr>
            </a:lvl1pPr>
          </a:lstStyle>
          <a:p>
            <a:pPr>
              <a:defRPr/>
            </a:pPr>
            <a:fld id="{254E5E4F-3F10-6B41-9182-74C18D3D7A2D}" type="slidenum">
              <a:rPr lang="en-US"/>
              <a:pPr>
                <a:defRPr/>
              </a:pPr>
              <a:t>‹#›</a:t>
            </a:fld>
            <a:endParaRPr lang="en-US"/>
          </a:p>
        </p:txBody>
      </p:sp>
    </p:spTree>
    <p:extLst>
      <p:ext uri="{BB962C8B-B14F-4D97-AF65-F5344CB8AC3E}">
        <p14:creationId xmlns:p14="http://schemas.microsoft.com/office/powerpoint/2010/main" val="37169598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100000"/>
              </a:lnSpc>
              <a:spcBef>
                <a:spcPct val="0"/>
              </a:spcBef>
              <a:buClrTx/>
              <a:buFontTx/>
              <a:buNone/>
              <a:defRPr sz="1200" i="0">
                <a:solidFill>
                  <a:schemeClr val="tx1"/>
                </a:solidFill>
                <a:latin typeface="Arial" charset="0"/>
                <a:ea typeface="+mn-ea"/>
                <a:cs typeface="+mn-cs"/>
              </a:defRPr>
            </a:lvl1pPr>
          </a:lstStyle>
          <a:p>
            <a:pPr>
              <a:defRPr/>
            </a:pPr>
            <a:endParaRPr lang="nl-NL"/>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100000"/>
              </a:lnSpc>
              <a:spcBef>
                <a:spcPct val="0"/>
              </a:spcBef>
              <a:buClrTx/>
              <a:buFontTx/>
              <a:buNone/>
              <a:defRPr sz="1200" i="0">
                <a:solidFill>
                  <a:schemeClr val="tx1"/>
                </a:solidFill>
                <a:latin typeface="Arial" charset="0"/>
                <a:ea typeface="+mn-ea"/>
                <a:cs typeface="+mn-cs"/>
              </a:defRPr>
            </a:lvl1pPr>
          </a:lstStyle>
          <a:p>
            <a:pPr>
              <a:defRPr/>
            </a:pPr>
            <a:endParaRPr lang="nl-NL"/>
          </a:p>
        </p:txBody>
      </p:sp>
      <p:sp>
        <p:nvSpPr>
          <p:cNvPr id="16388" name="Rectangle 4"/>
          <p:cNvSpPr>
            <a:spLocks noGrp="1" noRot="1" noChangeAspect="1" noChangeArrowheads="1" noTextEdit="1"/>
          </p:cNvSpPr>
          <p:nvPr>
            <p:ph type="sldImg" idx="2"/>
          </p:nvPr>
        </p:nvSpPr>
        <p:spPr bwMode="auto">
          <a:xfrm>
            <a:off x="2667000" y="685800"/>
            <a:ext cx="1758950" cy="1319213"/>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4101" name="Rectangle 5"/>
          <p:cNvSpPr>
            <a:spLocks noGrp="1" noChangeArrowheads="1"/>
          </p:cNvSpPr>
          <p:nvPr>
            <p:ph type="body" sz="quarter" idx="3"/>
          </p:nvPr>
        </p:nvSpPr>
        <p:spPr bwMode="auto">
          <a:xfrm>
            <a:off x="1143000" y="2286000"/>
            <a:ext cx="4570413" cy="61722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noProof="0"/>
              <a:t>Click to edit Master text styles</a:t>
            </a:r>
          </a:p>
          <a:p>
            <a:pPr lvl="1"/>
            <a:r>
              <a:rPr lang="nl-NL" noProof="0"/>
              <a:t>Second level</a:t>
            </a:r>
          </a:p>
          <a:p>
            <a:pPr lvl="2"/>
            <a:r>
              <a:rPr lang="nl-NL" noProof="0"/>
              <a:t>Third level</a:t>
            </a:r>
          </a:p>
          <a:p>
            <a:pPr lvl="3"/>
            <a:r>
              <a:rPr lang="nl-NL" noProof="0"/>
              <a:t>Fourth level</a:t>
            </a:r>
          </a:p>
          <a:p>
            <a:pPr lvl="4"/>
            <a:r>
              <a:rPr lang="nl-NL"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lnSpc>
                <a:spcPct val="100000"/>
              </a:lnSpc>
              <a:spcBef>
                <a:spcPct val="0"/>
              </a:spcBef>
              <a:buClrTx/>
              <a:buFontTx/>
              <a:buNone/>
              <a:defRPr sz="1200" i="0">
                <a:solidFill>
                  <a:schemeClr val="tx1"/>
                </a:solidFill>
                <a:latin typeface="Arial" charset="0"/>
                <a:ea typeface="+mn-ea"/>
                <a:cs typeface="+mn-cs"/>
              </a:defRPr>
            </a:lvl1pPr>
          </a:lstStyle>
          <a:p>
            <a:pPr>
              <a:defRPr/>
            </a:pPr>
            <a:endParaRPr lang="nl-NL"/>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ClrTx/>
              <a:buFontTx/>
              <a:buNone/>
              <a:defRPr sz="1200" smtClean="0"/>
            </a:lvl1pPr>
          </a:lstStyle>
          <a:p>
            <a:pPr>
              <a:defRPr/>
            </a:pPr>
            <a:fld id="{DC9392DE-4DDA-A74D-96A5-B7C614F18600}" type="slidenum">
              <a:rPr lang="nl-NL"/>
              <a:pPr>
                <a:defRPr/>
              </a:pPr>
              <a:t>‹#›</a:t>
            </a:fld>
            <a:endParaRPr lang="nl-NL"/>
          </a:p>
        </p:txBody>
      </p:sp>
    </p:spTree>
    <p:extLst>
      <p:ext uri="{BB962C8B-B14F-4D97-AF65-F5344CB8AC3E}">
        <p14:creationId xmlns:p14="http://schemas.microsoft.com/office/powerpoint/2010/main" val="2883310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00" kern="1200">
        <a:solidFill>
          <a:schemeClr val="tx1"/>
        </a:solidFill>
        <a:latin typeface="Arial"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4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Protein_precursor"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noTextEdit="1"/>
          </p:cNvSpPr>
          <p:nvPr>
            <p:ph type="sldImg"/>
          </p:nvPr>
        </p:nvSpPr>
        <p:spPr>
          <a:xfrm>
            <a:off x="2667000" y="685800"/>
            <a:ext cx="1758950" cy="1319213"/>
          </a:xfrm>
          <a:ln/>
        </p:spPr>
      </p:sp>
      <p:sp>
        <p:nvSpPr>
          <p:cNvPr id="184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ea typeface="ＭＳ Ｐゴシック" charset="0"/>
              <a:cs typeface="ＭＳ Ｐゴシック" charset="0"/>
            </a:endParaRPr>
          </a:p>
        </p:txBody>
      </p:sp>
      <p:sp>
        <p:nvSpPr>
          <p:cNvPr id="184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6pPr>
            <a:lvl7pPr marL="29718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7pPr>
            <a:lvl8pPr marL="34290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8pPr>
            <a:lvl9pPr marL="38862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9pPr>
          </a:lstStyle>
          <a:p>
            <a:fld id="{D6B984F5-3B7B-404A-B3AC-CE32792AA354}" type="slidenum">
              <a:rPr lang="nl-NL" sz="1200"/>
              <a:pPr/>
              <a:t>1</a:t>
            </a:fld>
            <a:endParaRPr lang="nl-NL"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7000" y="685800"/>
            <a:ext cx="1758950" cy="1319213"/>
          </a:xfrm>
        </p:spPr>
      </p:sp>
      <p:sp>
        <p:nvSpPr>
          <p:cNvPr id="3" name="Notes Placeholder 2"/>
          <p:cNvSpPr>
            <a:spLocks noGrp="1"/>
          </p:cNvSpPr>
          <p:nvPr>
            <p:ph type="body" idx="1"/>
          </p:nvPr>
        </p:nvSpPr>
        <p:spPr/>
        <p:txBody>
          <a:bodyPr/>
          <a:lstStyle/>
          <a:p>
            <a:r>
              <a:rPr lang="en-GB" dirty="0" smtClean="0"/>
              <a:t>Illustration of localized low pathogenic avian influenza (LPAI) infection versus systemic HPAI infection. Adapted by permission from Macmillan Publishers Ltd: [</a:t>
            </a:r>
            <a:r>
              <a:rPr lang="en-GB" i="1" dirty="0" smtClean="0"/>
              <a:t>Nature Reviews Microbiology</a:t>
            </a:r>
            <a:r>
              <a:rPr lang="en-GB" dirty="0" smtClean="0"/>
              <a:t>] ‘Influenza: lessons from past pandemics, warnings from current incidents’ copyright 2005.</a:t>
            </a:r>
          </a:p>
          <a:p>
            <a:endParaRPr lang="en-GB" dirty="0" smtClean="0"/>
          </a:p>
          <a:p>
            <a:r>
              <a:rPr lang="en-US" sz="1400" kern="1200" dirty="0" smtClean="0">
                <a:solidFill>
                  <a:schemeClr val="tx1"/>
                </a:solidFill>
                <a:latin typeface="Arial" charset="0"/>
                <a:ea typeface="ＭＳ Ｐゴシック" pitchFamily="1" charset="-128"/>
                <a:cs typeface="ＭＳ Ｐゴシック" pitchFamily="1" charset="-128"/>
              </a:rPr>
              <a:t>The switch from an LPAI phenotype to the HPAI phenotype of these H5 and H7 influenza A viruses is achieved by the introduction of basic amino acid residues into the HA</a:t>
            </a:r>
            <a:r>
              <a:rPr lang="en-US" sz="1400" kern="1200" baseline="-25000" dirty="0" smtClean="0">
                <a:solidFill>
                  <a:schemeClr val="tx1"/>
                </a:solidFill>
                <a:latin typeface="Arial" charset="0"/>
                <a:ea typeface="ＭＳ Ｐゴシック" pitchFamily="1" charset="-128"/>
                <a:cs typeface="ＭＳ Ｐゴシック" pitchFamily="1" charset="-128"/>
              </a:rPr>
              <a:t>0</a:t>
            </a:r>
            <a:r>
              <a:rPr lang="en-US" sz="1400" kern="1200" baseline="0" dirty="0" smtClean="0">
                <a:solidFill>
                  <a:schemeClr val="tx1"/>
                </a:solidFill>
                <a:latin typeface="Arial" charset="0"/>
                <a:ea typeface="ＭＳ Ｐゴシック" pitchFamily="1" charset="-128"/>
                <a:cs typeface="ＭＳ Ｐゴシック" pitchFamily="1" charset="-128"/>
              </a:rPr>
              <a:t> cleavage site by substitution or insertion, resulting in the so-called </a:t>
            </a:r>
            <a:r>
              <a:rPr lang="en-US" sz="1400" kern="1200" baseline="0" dirty="0" err="1" smtClean="0">
                <a:solidFill>
                  <a:schemeClr val="tx1"/>
                </a:solidFill>
                <a:latin typeface="Arial" charset="0"/>
                <a:ea typeface="ＭＳ Ｐゴシック" pitchFamily="1" charset="-128"/>
                <a:cs typeface="ＭＳ Ｐゴシック" pitchFamily="1" charset="-128"/>
              </a:rPr>
              <a:t>multibasic</a:t>
            </a:r>
            <a:r>
              <a:rPr lang="en-US" sz="1400" kern="1200" baseline="0" dirty="0" smtClean="0">
                <a:solidFill>
                  <a:schemeClr val="tx1"/>
                </a:solidFill>
                <a:latin typeface="Arial" charset="0"/>
                <a:ea typeface="ＭＳ Ｐゴシック" pitchFamily="1" charset="-128"/>
                <a:cs typeface="ＭＳ Ｐゴシック" pitchFamily="1" charset="-128"/>
              </a:rPr>
              <a:t> cleavage site (MBCS), which facilitates systemic virus replication (4, 5, 14, 44). The cleavage of the HA</a:t>
            </a:r>
            <a:r>
              <a:rPr lang="en-US" sz="1400" kern="1200" baseline="-25000" dirty="0" smtClean="0">
                <a:solidFill>
                  <a:schemeClr val="tx1"/>
                </a:solidFill>
                <a:latin typeface="Arial" charset="0"/>
                <a:ea typeface="ＭＳ Ｐゴシック" pitchFamily="1" charset="-128"/>
                <a:cs typeface="ＭＳ Ｐゴシック" pitchFamily="1" charset="-128"/>
              </a:rPr>
              <a:t>0</a:t>
            </a:r>
            <a:r>
              <a:rPr lang="en-US" sz="1400" kern="1200" baseline="0" dirty="0" smtClean="0">
                <a:solidFill>
                  <a:schemeClr val="tx1"/>
                </a:solidFill>
                <a:latin typeface="Arial" charset="0"/>
                <a:ea typeface="ＭＳ Ｐゴシック" pitchFamily="1" charset="-128"/>
                <a:cs typeface="ＭＳ Ｐゴシック" pitchFamily="1" charset="-128"/>
              </a:rPr>
              <a:t> of LPAI viruses is restricted to </a:t>
            </a:r>
            <a:r>
              <a:rPr lang="en-US" sz="1400" u="sng" kern="1200" baseline="0" dirty="0" smtClean="0">
                <a:solidFill>
                  <a:schemeClr val="tx1"/>
                </a:solidFill>
                <a:latin typeface="Arial" charset="0"/>
                <a:ea typeface="ＭＳ Ｐゴシック" pitchFamily="1" charset="-128"/>
                <a:cs typeface="ＭＳ Ｐゴシック" pitchFamily="1" charset="-128"/>
              </a:rPr>
              <a:t>trypsin-like proteases </a:t>
            </a:r>
            <a:r>
              <a:rPr lang="en-US" sz="1400" kern="1200" baseline="0" dirty="0" smtClean="0">
                <a:solidFill>
                  <a:schemeClr val="tx1"/>
                </a:solidFill>
                <a:latin typeface="Arial" charset="0"/>
                <a:ea typeface="ＭＳ Ｐゴシック" pitchFamily="1" charset="-128"/>
                <a:cs typeface="ＭＳ Ｐゴシック" pitchFamily="1" charset="-128"/>
              </a:rPr>
              <a:t>which recognize the XXX(R/K)↓G cleavage motif, where the downward arrow indicates the site of cleavage. Replication of these LPAI viruses is therefore restricted to sites in the host where these enzymes are expressed, i.e., the respiratory and intestinal tract (32, 38). The introduction of an RX(R/K)R↓G or R(R/K)XR↓G minimal MBCS motif into the H5 and H7 subtype viruses facilitates the recognition and cleavage of the HA</a:t>
            </a:r>
            <a:r>
              <a:rPr lang="en-US" sz="1400" kern="1200" baseline="-25000" dirty="0" smtClean="0">
                <a:solidFill>
                  <a:schemeClr val="tx1"/>
                </a:solidFill>
                <a:latin typeface="Arial" charset="0"/>
                <a:ea typeface="ＭＳ Ｐゴシック" pitchFamily="1" charset="-128"/>
                <a:cs typeface="ＭＳ Ｐゴシック" pitchFamily="1" charset="-128"/>
              </a:rPr>
              <a:t>0</a:t>
            </a:r>
            <a:r>
              <a:rPr lang="en-US" sz="1400" kern="1200" baseline="0" dirty="0" smtClean="0">
                <a:solidFill>
                  <a:schemeClr val="tx1"/>
                </a:solidFill>
                <a:latin typeface="Arial" charset="0"/>
                <a:ea typeface="ＭＳ Ｐゴシック" pitchFamily="1" charset="-128"/>
                <a:cs typeface="ＭＳ Ｐゴシック" pitchFamily="1" charset="-128"/>
              </a:rPr>
              <a:t> by ubiquitous </a:t>
            </a:r>
            <a:r>
              <a:rPr lang="en-US" sz="1400" kern="1200" baseline="0" dirty="0" err="1" smtClean="0">
                <a:solidFill>
                  <a:schemeClr val="tx1"/>
                </a:solidFill>
                <a:latin typeface="Arial" charset="0"/>
                <a:ea typeface="ＭＳ Ｐゴシック" pitchFamily="1" charset="-128"/>
                <a:cs typeface="ＭＳ Ｐゴシック" pitchFamily="1" charset="-128"/>
              </a:rPr>
              <a:t>proprotein</a:t>
            </a:r>
            <a:r>
              <a:rPr lang="en-US" sz="1400" kern="1200" baseline="0" dirty="0" smtClean="0">
                <a:solidFill>
                  <a:schemeClr val="tx1"/>
                </a:solidFill>
                <a:latin typeface="Arial" charset="0"/>
                <a:ea typeface="ＭＳ Ｐゴシック" pitchFamily="1" charset="-128"/>
                <a:cs typeface="ＭＳ Ｐゴシック" pitchFamily="1" charset="-128"/>
              </a:rPr>
              <a:t> convertases, such as </a:t>
            </a:r>
            <a:r>
              <a:rPr lang="en-US" sz="1400" u="sng" kern="1200" baseline="0" dirty="0" err="1" smtClean="0">
                <a:solidFill>
                  <a:schemeClr val="tx1"/>
                </a:solidFill>
                <a:latin typeface="Arial" charset="0"/>
                <a:ea typeface="ＭＳ Ｐゴシック" pitchFamily="1" charset="-128"/>
                <a:cs typeface="ＭＳ Ｐゴシック" pitchFamily="1" charset="-128"/>
              </a:rPr>
              <a:t>furin</a:t>
            </a:r>
            <a:r>
              <a:rPr lang="en-US" sz="1400" kern="1200" baseline="0" dirty="0" smtClean="0">
                <a:solidFill>
                  <a:schemeClr val="tx1"/>
                </a:solidFill>
                <a:latin typeface="Arial" charset="0"/>
                <a:ea typeface="ＭＳ Ｐゴシック" pitchFamily="1" charset="-128"/>
                <a:cs typeface="ＭＳ Ｐゴシック" pitchFamily="1" charset="-128"/>
              </a:rPr>
              <a:t> (20, 32, 41, 45). </a:t>
            </a:r>
          </a:p>
          <a:p>
            <a:endParaRPr lang="en-US" sz="1400" kern="1200" baseline="0" dirty="0" smtClean="0">
              <a:solidFill>
                <a:schemeClr val="tx1"/>
              </a:solidFill>
              <a:latin typeface="Arial" charset="0"/>
              <a:ea typeface="ＭＳ Ｐゴシック" pitchFamily="1" charset="-128"/>
              <a:cs typeface="ＭＳ Ｐゴシック" pitchFamily="1" charset="-128"/>
            </a:endParaRPr>
          </a:p>
          <a:p>
            <a:r>
              <a:rPr lang="en-US" dirty="0"/>
              <a:t>The HA trimer is synthesized as inactive </a:t>
            </a:r>
            <a:r>
              <a:rPr lang="en-US" dirty="0">
                <a:hlinkClick r:id="rId3" tooltip="Protein precursor"/>
              </a:rPr>
              <a:t>precursor protein</a:t>
            </a:r>
            <a:r>
              <a:rPr lang="en-US" dirty="0"/>
              <a:t> HA0 to prevent any premature and unwanted fusion activity and must be cleaved by host proteases in order to be infectious. </a:t>
            </a:r>
            <a:r>
              <a:rPr lang="en-GB" dirty="0" smtClean="0"/>
              <a:t/>
            </a:r>
            <a:br>
              <a:rPr lang="en-GB" dirty="0" smtClean="0"/>
            </a:br>
            <a:endParaRPr lang="en-GB" dirty="0"/>
          </a:p>
        </p:txBody>
      </p:sp>
      <p:sp>
        <p:nvSpPr>
          <p:cNvPr id="4" name="Slide Number Placeholder 3"/>
          <p:cNvSpPr>
            <a:spLocks noGrp="1"/>
          </p:cNvSpPr>
          <p:nvPr>
            <p:ph type="sldNum" sz="quarter" idx="10"/>
          </p:nvPr>
        </p:nvSpPr>
        <p:spPr/>
        <p:txBody>
          <a:bodyPr/>
          <a:lstStyle/>
          <a:p>
            <a:pPr>
              <a:defRPr/>
            </a:pPr>
            <a:fld id="{DC9392DE-4DDA-A74D-96A5-B7C614F18600}" type="slidenum">
              <a:rPr lang="nl-NL" smtClean="0"/>
              <a:pPr>
                <a:defRPr/>
              </a:pPr>
              <a:t>2</a:t>
            </a:fld>
            <a:endParaRPr lang="nl-NL"/>
          </a:p>
        </p:txBody>
      </p:sp>
    </p:spTree>
    <p:extLst>
      <p:ext uri="{BB962C8B-B14F-4D97-AF65-F5344CB8AC3E}">
        <p14:creationId xmlns:p14="http://schemas.microsoft.com/office/powerpoint/2010/main" val="3111012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p:cNvSpPr>
          <p:nvPr>
            <p:ph type="sldImg"/>
          </p:nvPr>
        </p:nvSpPr>
        <p:spPr>
          <a:xfrm>
            <a:off x="1143000" y="685800"/>
            <a:ext cx="4572000" cy="3429000"/>
          </a:xfrm>
          <a:ln/>
        </p:spPr>
      </p:sp>
      <p:sp>
        <p:nvSpPr>
          <p:cNvPr id="512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Map of highly pathogenic avian influenza (HPAI) subtype H5 and H7 conversions during three time periods; yellow (before 1996), red (1996–2005) and </a:t>
            </a:r>
            <a:r>
              <a:rPr lang="nl-NL" dirty="0">
                <a:ea typeface="ＭＳ Ｐゴシック" charset="0"/>
                <a:cs typeface="ＭＳ Ｐゴシック" charset="0"/>
              </a:rPr>
              <a:t>green (2006–2015).</a:t>
            </a:r>
          </a:p>
          <a:p>
            <a:endParaRPr lang="nl-NL" dirty="0">
              <a:ea typeface="ＭＳ Ｐゴシック" charset="0"/>
              <a:cs typeface="ＭＳ Ｐゴシック" charset="0"/>
            </a:endParaRPr>
          </a:p>
          <a:p>
            <a:r>
              <a:rPr lang="en-US" dirty="0">
                <a:ea typeface="ＭＳ Ｐゴシック" charset="0"/>
                <a:cs typeface="ＭＳ Ｐゴシック" charset="0"/>
              </a:rPr>
              <a:t>Spatially, a large majority of the conversions occurred in Europe (n = 14), followed by the Americas (n = 9), Australia (n = 7), Africa (n = 3) and Asia (n = 4). </a:t>
            </a:r>
          </a:p>
          <a:p>
            <a:endParaRPr lang="en-US" dirty="0">
              <a:ea typeface="ＭＳ Ｐゴシック" charset="0"/>
              <a:cs typeface="ＭＳ Ｐゴシック" charset="0"/>
            </a:endParaRPr>
          </a:p>
          <a:p>
            <a:r>
              <a:rPr lang="en-US" dirty="0">
                <a:ea typeface="ＭＳ Ｐゴシック" charset="0"/>
                <a:cs typeface="ＭＳ Ｐゴシック" charset="0"/>
              </a:rPr>
              <a:t>In terms of host species and production systems, conversion events are predominant in intensive production systems with conversion events found in commercial chicken farms (n = 25), followed by commercial turkey farms (n = 8), ostrich farms (n = 2) and commercial geese farms (n = 1). Backyard farms only reported HPAI conversions on two instances: in 1997, in Italy with an HPAI H5N2 virus, and in France with an HPAI H5N1 virus. The only instance of a conversion being documented in wild birds was the large die-off of wild terns caused by HPAI H5N3 in 1961, off the coast of South Africa.</a:t>
            </a:r>
          </a:p>
          <a:p>
            <a:endParaRPr lang="en-US" dirty="0">
              <a:ea typeface="ＭＳ Ｐゴシック" charset="0"/>
              <a:cs typeface="ＭＳ Ｐゴシック" charset="0"/>
            </a:endParaRPr>
          </a:p>
          <a:p>
            <a:r>
              <a:rPr lang="fr-FR" dirty="0" err="1">
                <a:ea typeface="ＭＳ Ｐゴシック" charset="0"/>
                <a:cs typeface="ＭＳ Ｐゴシック" charset="0"/>
              </a:rPr>
              <a:t>Dhingra</a:t>
            </a:r>
            <a:r>
              <a:rPr lang="fr-FR" dirty="0">
                <a:ea typeface="ＭＳ Ｐゴシック" charset="0"/>
                <a:cs typeface="ＭＳ Ｐゴシック" charset="0"/>
              </a:rPr>
              <a:t> MS, Artois J, </a:t>
            </a:r>
            <a:r>
              <a:rPr lang="fr-FR" dirty="0" err="1">
                <a:ea typeface="ＭＳ Ｐゴシック" charset="0"/>
                <a:cs typeface="ＭＳ Ｐゴシック" charset="0"/>
              </a:rPr>
              <a:t>Dellicour</a:t>
            </a:r>
            <a:r>
              <a:rPr lang="fr-FR" dirty="0">
                <a:ea typeface="ＭＳ Ｐゴシック" charset="0"/>
                <a:cs typeface="ＭＳ Ｐゴシック" charset="0"/>
              </a:rPr>
              <a:t> S, </a:t>
            </a:r>
            <a:r>
              <a:rPr lang="tr-TR" dirty="0">
                <a:ea typeface="ＭＳ Ｐゴシック" charset="0"/>
                <a:cs typeface="ＭＳ Ｐゴシック" charset="0"/>
              </a:rPr>
              <a:t>Lemey P, Dauphin G, Von </a:t>
            </a:r>
            <a:r>
              <a:rPr lang="de-DE" dirty="0" err="1">
                <a:ea typeface="ＭＳ Ｐゴシック" charset="0"/>
                <a:cs typeface="ＭＳ Ｐゴシック" charset="0"/>
              </a:rPr>
              <a:t>Dobschuetz</a:t>
            </a:r>
            <a:r>
              <a:rPr lang="de-DE" dirty="0">
                <a:ea typeface="ＭＳ Ｐゴシック" charset="0"/>
                <a:cs typeface="ＭＳ Ｐゴシック" charset="0"/>
              </a:rPr>
              <a:t> S, Van </a:t>
            </a:r>
            <a:r>
              <a:rPr lang="de-DE" dirty="0" err="1">
                <a:ea typeface="ＭＳ Ｐゴシック" charset="0"/>
                <a:cs typeface="ＭＳ Ｐゴシック" charset="0"/>
              </a:rPr>
              <a:t>Boeckel</a:t>
            </a:r>
            <a:r>
              <a:rPr lang="de-DE" dirty="0">
                <a:ea typeface="ＭＳ Ｐゴシック" charset="0"/>
                <a:cs typeface="ＭＳ Ｐゴシック" charset="0"/>
              </a:rPr>
              <a:t> TP, </a:t>
            </a:r>
            <a:r>
              <a:rPr lang="es-ES_tradnl" dirty="0" err="1">
                <a:ea typeface="ＭＳ Ｐゴシック" charset="0"/>
                <a:cs typeface="ＭＳ Ｐゴシック" charset="0"/>
              </a:rPr>
              <a:t>Castellan</a:t>
            </a:r>
            <a:r>
              <a:rPr lang="es-ES_tradnl" dirty="0">
                <a:ea typeface="ＭＳ Ｐゴシック" charset="0"/>
                <a:cs typeface="ＭＳ Ｐゴシック" charset="0"/>
              </a:rPr>
              <a:t> DM, </a:t>
            </a:r>
            <a:r>
              <a:rPr lang="es-ES_tradnl" dirty="0" err="1">
                <a:ea typeface="ＭＳ Ｐゴシック" charset="0"/>
                <a:cs typeface="ＭＳ Ｐゴシック" charset="0"/>
              </a:rPr>
              <a:t>Morzaria</a:t>
            </a:r>
            <a:r>
              <a:rPr lang="es-ES_tradnl" dirty="0">
                <a:ea typeface="ＭＳ Ｐゴシック" charset="0"/>
                <a:cs typeface="ＭＳ Ｐゴシック" charset="0"/>
              </a:rPr>
              <a:t> S and </a:t>
            </a:r>
            <a:r>
              <a:rPr lang="da-DK" dirty="0">
                <a:ea typeface="ＭＳ Ｐゴシック" charset="0"/>
                <a:cs typeface="ＭＳ Ｐゴシック" charset="0"/>
              </a:rPr>
              <a:t>Gilbert M </a:t>
            </a:r>
            <a:r>
              <a:rPr lang="en-US" dirty="0">
                <a:ea typeface="ＭＳ Ｐゴシック" charset="0"/>
                <a:cs typeface="ＭＳ Ｐゴシック" charset="0"/>
              </a:rPr>
              <a:t>(2018) Geographical and Historical Patterns in the Emergences of Novel </a:t>
            </a:r>
            <a:r>
              <a:rPr lang="it-IT" dirty="0">
                <a:ea typeface="ＭＳ Ｐゴシック" charset="0"/>
                <a:cs typeface="ＭＳ Ｐゴシック" charset="0"/>
              </a:rPr>
              <a:t>Highly Pathogenic Avian Influenza </a:t>
            </a:r>
            <a:r>
              <a:rPr lang="en-US" dirty="0">
                <a:ea typeface="ＭＳ Ｐゴシック" charset="0"/>
                <a:cs typeface="ＭＳ Ｐゴシック" charset="0"/>
              </a:rPr>
              <a:t>(HPAI) H5 and H7 Viruses in Poultry. Front. Vet. Sci. 5:84. </a:t>
            </a:r>
            <a:r>
              <a:rPr lang="hu-HU" dirty="0">
                <a:ea typeface="ＭＳ Ｐゴシック" charset="0"/>
                <a:cs typeface="ＭＳ Ｐゴシック" charset="0"/>
              </a:rPr>
              <a:t>doi: 10.3389/fvets.2018.00084</a:t>
            </a:r>
            <a:endParaRPr lang="en-US" dirty="0">
              <a:ea typeface="ＭＳ Ｐゴシック" charset="0"/>
              <a:cs typeface="ＭＳ Ｐゴシック" charset="0"/>
            </a:endParaRPr>
          </a:p>
        </p:txBody>
      </p:sp>
      <p:sp>
        <p:nvSpPr>
          <p:cNvPr id="51203"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14485">
              <a:defRPr sz="1900">
                <a:solidFill>
                  <a:schemeClr val="tx1"/>
                </a:solidFill>
                <a:latin typeface="Arial" charset="0"/>
                <a:ea typeface="MS PGothic" charset="0"/>
                <a:cs typeface="MS PGothic" charset="0"/>
              </a:defRPr>
            </a:lvl1pPr>
            <a:lvl2pPr marL="702756" indent="-270291" defTabSz="914485">
              <a:defRPr sz="1900">
                <a:solidFill>
                  <a:schemeClr val="tx1"/>
                </a:solidFill>
                <a:latin typeface="Arial" charset="0"/>
                <a:ea typeface="MS PGothic" charset="0"/>
                <a:cs typeface="MS PGothic" charset="0"/>
              </a:defRPr>
            </a:lvl2pPr>
            <a:lvl3pPr marL="1081164" indent="-216233" defTabSz="914485">
              <a:defRPr sz="1900">
                <a:solidFill>
                  <a:schemeClr val="tx1"/>
                </a:solidFill>
                <a:latin typeface="Arial" charset="0"/>
                <a:ea typeface="MS PGothic" charset="0"/>
                <a:cs typeface="MS PGothic" charset="0"/>
              </a:defRPr>
            </a:lvl3pPr>
            <a:lvl4pPr marL="1513629" indent="-216233" defTabSz="914485">
              <a:defRPr sz="1900">
                <a:solidFill>
                  <a:schemeClr val="tx1"/>
                </a:solidFill>
                <a:latin typeface="Arial" charset="0"/>
                <a:ea typeface="MS PGothic" charset="0"/>
                <a:cs typeface="MS PGothic" charset="0"/>
              </a:defRPr>
            </a:lvl4pPr>
            <a:lvl5pPr marL="1946095" indent="-216233" defTabSz="914485">
              <a:defRPr sz="1900">
                <a:solidFill>
                  <a:schemeClr val="tx1"/>
                </a:solidFill>
                <a:latin typeface="Arial" charset="0"/>
                <a:ea typeface="MS PGothic" charset="0"/>
                <a:cs typeface="MS PGothic" charset="0"/>
              </a:defRPr>
            </a:lvl5pPr>
            <a:lvl6pPr marL="2378560" indent="-216233" defTabSz="914485" eaLnBrk="0" fontAlgn="base" hangingPunct="0">
              <a:spcBef>
                <a:spcPct val="0"/>
              </a:spcBef>
              <a:spcAft>
                <a:spcPct val="0"/>
              </a:spcAft>
              <a:defRPr sz="1900">
                <a:solidFill>
                  <a:schemeClr val="tx1"/>
                </a:solidFill>
                <a:latin typeface="Arial" charset="0"/>
                <a:ea typeface="MS PGothic" charset="0"/>
                <a:cs typeface="MS PGothic" charset="0"/>
              </a:defRPr>
            </a:lvl6pPr>
            <a:lvl7pPr marL="2811026" indent="-216233" defTabSz="914485" eaLnBrk="0" fontAlgn="base" hangingPunct="0">
              <a:spcBef>
                <a:spcPct val="0"/>
              </a:spcBef>
              <a:spcAft>
                <a:spcPct val="0"/>
              </a:spcAft>
              <a:defRPr sz="1900">
                <a:solidFill>
                  <a:schemeClr val="tx1"/>
                </a:solidFill>
                <a:latin typeface="Arial" charset="0"/>
                <a:ea typeface="MS PGothic" charset="0"/>
                <a:cs typeface="MS PGothic" charset="0"/>
              </a:defRPr>
            </a:lvl7pPr>
            <a:lvl8pPr marL="3243491" indent="-216233" defTabSz="914485" eaLnBrk="0" fontAlgn="base" hangingPunct="0">
              <a:spcBef>
                <a:spcPct val="0"/>
              </a:spcBef>
              <a:spcAft>
                <a:spcPct val="0"/>
              </a:spcAft>
              <a:defRPr sz="1900">
                <a:solidFill>
                  <a:schemeClr val="tx1"/>
                </a:solidFill>
                <a:latin typeface="Arial" charset="0"/>
                <a:ea typeface="MS PGothic" charset="0"/>
                <a:cs typeface="MS PGothic" charset="0"/>
              </a:defRPr>
            </a:lvl8pPr>
            <a:lvl9pPr marL="3675957" indent="-216233" defTabSz="914485" eaLnBrk="0" fontAlgn="base" hangingPunct="0">
              <a:spcBef>
                <a:spcPct val="0"/>
              </a:spcBef>
              <a:spcAft>
                <a:spcPct val="0"/>
              </a:spcAft>
              <a:defRPr sz="1900">
                <a:solidFill>
                  <a:schemeClr val="tx1"/>
                </a:solidFill>
                <a:latin typeface="Arial" charset="0"/>
                <a:ea typeface="MS PGothic" charset="0"/>
                <a:cs typeface="MS PGothic" charset="0"/>
              </a:defRPr>
            </a:lvl9pPr>
          </a:lstStyle>
          <a:p>
            <a:fld id="{D573EC4A-79B7-6348-AFF9-7BC569318E4E}" type="slidenum">
              <a:rPr lang="nl-NL" sz="1200">
                <a:ea typeface="ＭＳ Ｐゴシック" charset="0"/>
                <a:cs typeface="ＭＳ Ｐゴシック" charset="0"/>
              </a:rPr>
              <a:pPr/>
              <a:t>4</a:t>
            </a:fld>
            <a:endParaRPr lang="nl-NL" sz="120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100"/>
              <a:t>Distribution of the number of HPAI virus detections reported in Europe in the seasons 2016–2017, 2017–2018, 2018–2019, 2019–2020 and 2020–2021 by month of suspicion, 1 October 2016 to 8 December 2021 (7,948) </a:t>
            </a:r>
            <a:endParaRPr lang="en-US"/>
          </a:p>
        </p:txBody>
      </p:sp>
      <p:sp>
        <p:nvSpPr>
          <p:cNvPr id="4" name="Slide Number Placeholder 3"/>
          <p:cNvSpPr>
            <a:spLocks noGrp="1"/>
          </p:cNvSpPr>
          <p:nvPr>
            <p:ph type="sldNum" sz="quarter" idx="10"/>
          </p:nvPr>
        </p:nvSpPr>
        <p:spPr/>
        <p:txBody>
          <a:bodyPr/>
          <a:lstStyle/>
          <a:p>
            <a:pPr>
              <a:defRPr/>
            </a:pPr>
            <a:fld id="{4037C5FB-A857-E045-B250-8DBD3A50B033}" type="slidenum">
              <a:rPr lang="nl-NL"/>
              <a:pPr>
                <a:defRPr/>
              </a:pPr>
              <a:t>6</a:t>
            </a:fld>
            <a:endParaRPr lang="nl-NL"/>
          </a:p>
        </p:txBody>
      </p:sp>
    </p:spTree>
    <p:extLst>
      <p:ext uri="{BB962C8B-B14F-4D97-AF65-F5344CB8AC3E}">
        <p14:creationId xmlns:p14="http://schemas.microsoft.com/office/powerpoint/2010/main" val="384929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667000" y="685800"/>
            <a:ext cx="1758950" cy="13192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C9392DE-4DDA-A74D-96A5-B7C614F18600}" type="slidenum">
              <a:rPr lang="nl-NL"/>
              <a:pPr>
                <a:defRPr/>
              </a:pPr>
              <a:t>7</a:t>
            </a:fld>
            <a:endParaRPr lang="nl-NL"/>
          </a:p>
        </p:txBody>
      </p:sp>
    </p:spTree>
    <p:extLst>
      <p:ext uri="{BB962C8B-B14F-4D97-AF65-F5344CB8AC3E}">
        <p14:creationId xmlns:p14="http://schemas.microsoft.com/office/powerpoint/2010/main" val="18780822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descr="viroscience_powerpoint_intro-07.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148" name="Rectangle 68"/>
          <p:cNvSpPr>
            <a:spLocks noGrp="1" noChangeArrowheads="1"/>
          </p:cNvSpPr>
          <p:nvPr>
            <p:ph type="ctrTitle"/>
          </p:nvPr>
        </p:nvSpPr>
        <p:spPr>
          <a:xfrm>
            <a:off x="685800" y="4635500"/>
            <a:ext cx="7772400" cy="1143000"/>
          </a:xfrm>
        </p:spPr>
        <p:txBody>
          <a:bodyP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27300198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2295189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60960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304800" y="304800"/>
            <a:ext cx="6248400" cy="60960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3973440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444503"/>
            <a:ext cx="8510588" cy="1003300"/>
          </a:xfrm>
        </p:spPr>
        <p:txBody>
          <a:bodyPr/>
          <a:lstStyle/>
          <a:p>
            <a:r>
              <a:rPr lang="nl-NL" smtClean="0"/>
              <a:t>Click to edit Master title style</a:t>
            </a:r>
            <a:endParaRPr lang="en-US"/>
          </a:p>
        </p:txBody>
      </p:sp>
      <p:sp>
        <p:nvSpPr>
          <p:cNvPr id="3" name="Text Placeholder 2"/>
          <p:cNvSpPr>
            <a:spLocks noGrp="1"/>
          </p:cNvSpPr>
          <p:nvPr>
            <p:ph type="body" sz="half" idx="1"/>
          </p:nvPr>
        </p:nvSpPr>
        <p:spPr>
          <a:xfrm>
            <a:off x="304800" y="1943103"/>
            <a:ext cx="4191000" cy="4737100"/>
          </a:xfrm>
        </p:spPr>
        <p:txBody>
          <a:bodyPr/>
          <a:lstStyle/>
          <a:p>
            <a:pPr lvl="0"/>
            <a:r>
              <a:rPr lang="nl-NL" smtClean="0"/>
              <a:t>Click to edit Master text styles</a:t>
            </a:r>
          </a:p>
          <a:p>
            <a:pPr lvl="1"/>
            <a:r>
              <a:rPr lang="nl-NL" smtClean="0"/>
              <a:t>Second level</a:t>
            </a:r>
          </a:p>
          <a:p>
            <a:pPr lvl="2"/>
            <a:r>
              <a:rPr lang="nl-NL" smtClean="0"/>
              <a:t>Third level</a:t>
            </a:r>
          </a:p>
          <a:p>
            <a:pPr lvl="3"/>
            <a:r>
              <a:rPr lang="nl-NL" smtClean="0"/>
              <a:t>Fourth level</a:t>
            </a:r>
          </a:p>
          <a:p>
            <a:pPr lvl="4"/>
            <a:r>
              <a:rPr lang="nl-NL" smtClean="0"/>
              <a:t>Fifth level</a:t>
            </a:r>
            <a:endParaRPr lang="en-US"/>
          </a:p>
        </p:txBody>
      </p:sp>
      <p:sp>
        <p:nvSpPr>
          <p:cNvPr id="4" name="ClipArt Placeholder 3"/>
          <p:cNvSpPr>
            <a:spLocks noGrp="1"/>
          </p:cNvSpPr>
          <p:nvPr>
            <p:ph type="clipArt" sz="half" idx="2"/>
          </p:nvPr>
        </p:nvSpPr>
        <p:spPr>
          <a:xfrm>
            <a:off x="4648200" y="1943103"/>
            <a:ext cx="4191000" cy="4737100"/>
          </a:xfrm>
        </p:spPr>
        <p:txBody>
          <a:bodyPr/>
          <a:lstStyle/>
          <a:p>
            <a:pPr lvl="0"/>
            <a:endParaRPr lang="en-US" noProof="0"/>
          </a:p>
        </p:txBody>
      </p:sp>
    </p:spTree>
    <p:extLst>
      <p:ext uri="{BB962C8B-B14F-4D97-AF65-F5344CB8AC3E}">
        <p14:creationId xmlns:p14="http://schemas.microsoft.com/office/powerpoint/2010/main" val="22398052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44503"/>
            <a:ext cx="8510588" cy="1003300"/>
          </a:xfrm>
        </p:spPr>
        <p:txBody>
          <a:bodyPr/>
          <a:lstStyle/>
          <a:p>
            <a:r>
              <a:rPr lang="nl-NL"/>
              <a:t>Click to edit Master title style</a:t>
            </a:r>
            <a:endParaRPr lang="en-US"/>
          </a:p>
        </p:txBody>
      </p:sp>
      <p:sp>
        <p:nvSpPr>
          <p:cNvPr id="3" name="Text Placeholder 2"/>
          <p:cNvSpPr>
            <a:spLocks noGrp="1"/>
          </p:cNvSpPr>
          <p:nvPr>
            <p:ph type="body" sz="half" idx="1"/>
          </p:nvPr>
        </p:nvSpPr>
        <p:spPr>
          <a:xfrm>
            <a:off x="304800" y="1943103"/>
            <a:ext cx="4191000" cy="47371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quarter" idx="2"/>
          </p:nvPr>
        </p:nvSpPr>
        <p:spPr>
          <a:xfrm>
            <a:off x="4648200" y="1943115"/>
            <a:ext cx="4191000" cy="2292351"/>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5" name="Content Placeholder 4"/>
          <p:cNvSpPr>
            <a:spLocks noGrp="1"/>
          </p:cNvSpPr>
          <p:nvPr>
            <p:ph sz="quarter" idx="3"/>
          </p:nvPr>
        </p:nvSpPr>
        <p:spPr>
          <a:xfrm>
            <a:off x="4648200" y="4387865"/>
            <a:ext cx="4191000" cy="2292351"/>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3711921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444503"/>
            <a:ext cx="8510588" cy="1003300"/>
          </a:xfrm>
        </p:spPr>
        <p:txBody>
          <a:bodyPr/>
          <a:lstStyle/>
          <a:p>
            <a:r>
              <a:rPr lang="nl-NL"/>
              <a:t>Click to edit Master title style</a:t>
            </a:r>
            <a:endParaRPr lang="en-US"/>
          </a:p>
        </p:txBody>
      </p:sp>
      <p:sp>
        <p:nvSpPr>
          <p:cNvPr id="3" name="Table Placeholder 2"/>
          <p:cNvSpPr>
            <a:spLocks noGrp="1"/>
          </p:cNvSpPr>
          <p:nvPr>
            <p:ph type="tbl" idx="1"/>
          </p:nvPr>
        </p:nvSpPr>
        <p:spPr>
          <a:xfrm>
            <a:off x="304800" y="1943103"/>
            <a:ext cx="8534400" cy="4737100"/>
          </a:xfrm>
        </p:spPr>
        <p:txBody>
          <a:bodyPr/>
          <a:lstStyle/>
          <a:p>
            <a:pPr lvl="0"/>
            <a:endParaRPr lang="en-US" noProof="0"/>
          </a:p>
        </p:txBody>
      </p:sp>
    </p:spTree>
    <p:extLst>
      <p:ext uri="{BB962C8B-B14F-4D97-AF65-F5344CB8AC3E}">
        <p14:creationId xmlns:p14="http://schemas.microsoft.com/office/powerpoint/2010/main" val="17948792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444503"/>
            <a:ext cx="8510588" cy="1003300"/>
          </a:xfrm>
        </p:spPr>
        <p:txBody>
          <a:bodyPr/>
          <a:lstStyle/>
          <a:p>
            <a:r>
              <a:rPr lang="nl-NL"/>
              <a:t>Click to edit Master title style</a:t>
            </a:r>
            <a:endParaRPr lang="en-US"/>
          </a:p>
        </p:txBody>
      </p:sp>
      <p:sp>
        <p:nvSpPr>
          <p:cNvPr id="3" name="Text Placeholder 2"/>
          <p:cNvSpPr>
            <a:spLocks noGrp="1"/>
          </p:cNvSpPr>
          <p:nvPr>
            <p:ph type="body" sz="half" idx="1"/>
          </p:nvPr>
        </p:nvSpPr>
        <p:spPr>
          <a:xfrm>
            <a:off x="304800" y="1943103"/>
            <a:ext cx="4191000" cy="47371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
        <p:nvSpPr>
          <p:cNvPr id="4" name="Content Placeholder 3"/>
          <p:cNvSpPr>
            <a:spLocks noGrp="1"/>
          </p:cNvSpPr>
          <p:nvPr>
            <p:ph sz="half" idx="2"/>
          </p:nvPr>
        </p:nvSpPr>
        <p:spPr>
          <a:xfrm>
            <a:off x="4648200" y="1943103"/>
            <a:ext cx="4191000" cy="4737100"/>
          </a:xfrm>
        </p:spPr>
        <p:txBody>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endParaRPr lang="en-US"/>
          </a:p>
        </p:txBody>
      </p:sp>
    </p:spTree>
    <p:extLst>
      <p:ext uri="{BB962C8B-B14F-4D97-AF65-F5344CB8AC3E}">
        <p14:creationId xmlns:p14="http://schemas.microsoft.com/office/powerpoint/2010/main" val="2738535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Picture 7" descr="viroscience_powerpoint_intro-02.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Rectangle 68"/>
          <p:cNvSpPr>
            <a:spLocks noGrp="1" noChangeArrowheads="1"/>
          </p:cNvSpPr>
          <p:nvPr>
            <p:ph type="ctrTitle"/>
          </p:nvPr>
        </p:nvSpPr>
        <p:spPr>
          <a:xfrm>
            <a:off x="685800" y="4635500"/>
            <a:ext cx="7772400" cy="1143000"/>
          </a:xfrm>
        </p:spPr>
        <p:txBody>
          <a:bodyPr anchor="ctr"/>
          <a:lstStyle>
            <a:lvl1pPr algn="l">
              <a:defRPr>
                <a:solidFill>
                  <a:schemeClr val="bg1"/>
                </a:solidFill>
              </a:defRPr>
            </a:lvl1pPr>
          </a:lstStyle>
          <a:p>
            <a:r>
              <a:rPr lang="nl-NL"/>
              <a:t>Click to edit Master title style</a:t>
            </a:r>
          </a:p>
        </p:txBody>
      </p:sp>
    </p:spTree>
    <p:extLst>
      <p:ext uri="{BB962C8B-B14F-4D97-AF65-F5344CB8AC3E}">
        <p14:creationId xmlns:p14="http://schemas.microsoft.com/office/powerpoint/2010/main" val="41885319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304800" y="1676403"/>
            <a:ext cx="8534400" cy="4051300"/>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4B080351-1338-AE44-8F20-41CE972BC915}" type="slidenum">
              <a:rPr lang="en-US"/>
              <a:pPr>
                <a:defRPr/>
              </a:pPr>
              <a:t>‹#›</a:t>
            </a:fld>
            <a:endParaRPr lang="en-US"/>
          </a:p>
        </p:txBody>
      </p:sp>
    </p:spTree>
    <p:extLst>
      <p:ext uri="{BB962C8B-B14F-4D97-AF65-F5344CB8AC3E}">
        <p14:creationId xmlns:p14="http://schemas.microsoft.com/office/powerpoint/2010/main" val="17214571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B7E68884-4C78-6441-9CBB-A203B98EE7B3}" type="slidenum">
              <a:rPr lang="en-US"/>
              <a:pPr>
                <a:defRPr/>
              </a:pPr>
              <a:t>‹#›</a:t>
            </a:fld>
            <a:endParaRPr lang="en-US"/>
          </a:p>
        </p:txBody>
      </p:sp>
    </p:spTree>
    <p:extLst>
      <p:ext uri="{BB962C8B-B14F-4D97-AF65-F5344CB8AC3E}">
        <p14:creationId xmlns:p14="http://schemas.microsoft.com/office/powerpoint/2010/main" val="27238505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3048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09AA3282-91BC-EC4F-BBBB-C6ED6FCFC877}" type="slidenum">
              <a:rPr lang="en-US"/>
              <a:pPr>
                <a:defRPr/>
              </a:pPr>
              <a:t>‹#›</a:t>
            </a:fld>
            <a:endParaRPr lang="en-US"/>
          </a:p>
        </p:txBody>
      </p:sp>
    </p:spTree>
    <p:extLst>
      <p:ext uri="{BB962C8B-B14F-4D97-AF65-F5344CB8AC3E}">
        <p14:creationId xmlns:p14="http://schemas.microsoft.com/office/powerpoint/2010/main" val="41820695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idx="1"/>
          </p:nvPr>
        </p:nvSpPr>
        <p:spPr>
          <a:xfrm>
            <a:off x="304800" y="1676403"/>
            <a:ext cx="8534400" cy="4051300"/>
          </a:xfrm>
        </p:spPr>
        <p:txBody>
          <a:body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12114309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7"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8" name="Rectangle 506"/>
          <p:cNvSpPr>
            <a:spLocks noGrp="1" noChangeArrowheads="1"/>
          </p:cNvSpPr>
          <p:nvPr>
            <p:ph type="sldNum" sz="quarter" idx="11"/>
          </p:nvPr>
        </p:nvSpPr>
        <p:spPr>
          <a:ln/>
        </p:spPr>
        <p:txBody>
          <a:bodyPr/>
          <a:lstStyle>
            <a:lvl1pPr>
              <a:defRPr/>
            </a:lvl1pPr>
          </a:lstStyle>
          <a:p>
            <a:pPr>
              <a:defRPr/>
            </a:pPr>
            <a:fld id="{C14B3970-52C4-B14E-8E85-85DF35A05D61}" type="slidenum">
              <a:rPr lang="en-US"/>
              <a:pPr>
                <a:defRPr/>
              </a:pPr>
              <a:t>‹#›</a:t>
            </a:fld>
            <a:endParaRPr lang="en-US"/>
          </a:p>
        </p:txBody>
      </p:sp>
    </p:spTree>
    <p:extLst>
      <p:ext uri="{BB962C8B-B14F-4D97-AF65-F5344CB8AC3E}">
        <p14:creationId xmlns:p14="http://schemas.microsoft.com/office/powerpoint/2010/main" val="20089111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4" name="Rectangle 506"/>
          <p:cNvSpPr>
            <a:spLocks noGrp="1" noChangeArrowheads="1"/>
          </p:cNvSpPr>
          <p:nvPr>
            <p:ph type="sldNum" sz="quarter" idx="11"/>
          </p:nvPr>
        </p:nvSpPr>
        <p:spPr>
          <a:ln/>
        </p:spPr>
        <p:txBody>
          <a:bodyPr/>
          <a:lstStyle>
            <a:lvl1pPr>
              <a:defRPr/>
            </a:lvl1pPr>
          </a:lstStyle>
          <a:p>
            <a:pPr>
              <a:defRPr/>
            </a:pPr>
            <a:fld id="{0EE3D05B-2EDB-B24E-A102-D43E06D6FF01}" type="slidenum">
              <a:rPr lang="en-US"/>
              <a:pPr>
                <a:defRPr/>
              </a:pPr>
              <a:t>‹#›</a:t>
            </a:fld>
            <a:endParaRPr lang="en-US"/>
          </a:p>
        </p:txBody>
      </p:sp>
    </p:spTree>
    <p:extLst>
      <p:ext uri="{BB962C8B-B14F-4D97-AF65-F5344CB8AC3E}">
        <p14:creationId xmlns:p14="http://schemas.microsoft.com/office/powerpoint/2010/main" val="4172594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3" name="Rectangle 506"/>
          <p:cNvSpPr>
            <a:spLocks noGrp="1" noChangeArrowheads="1"/>
          </p:cNvSpPr>
          <p:nvPr>
            <p:ph type="sldNum" sz="quarter" idx="11"/>
          </p:nvPr>
        </p:nvSpPr>
        <p:spPr>
          <a:ln/>
        </p:spPr>
        <p:txBody>
          <a:bodyPr/>
          <a:lstStyle>
            <a:lvl1pPr>
              <a:defRPr/>
            </a:lvl1pPr>
          </a:lstStyle>
          <a:p>
            <a:pPr>
              <a:defRPr/>
            </a:pPr>
            <a:fld id="{67E694D6-F354-7F40-BE65-9F904DADA92B}" type="slidenum">
              <a:rPr lang="en-US"/>
              <a:pPr>
                <a:defRPr/>
              </a:pPr>
              <a:t>‹#›</a:t>
            </a:fld>
            <a:endParaRPr lang="en-US"/>
          </a:p>
        </p:txBody>
      </p:sp>
    </p:spTree>
    <p:extLst>
      <p:ext uri="{BB962C8B-B14F-4D97-AF65-F5344CB8AC3E}">
        <p14:creationId xmlns:p14="http://schemas.microsoft.com/office/powerpoint/2010/main" val="1621520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DF672087-A263-4645-8CC9-CBB38CE404F3}" type="slidenum">
              <a:rPr lang="en-US"/>
              <a:pPr>
                <a:defRPr/>
              </a:pPr>
              <a:t>‹#›</a:t>
            </a:fld>
            <a:endParaRPr lang="en-US"/>
          </a:p>
        </p:txBody>
      </p:sp>
    </p:spTree>
    <p:extLst>
      <p:ext uri="{BB962C8B-B14F-4D97-AF65-F5344CB8AC3E}">
        <p14:creationId xmlns:p14="http://schemas.microsoft.com/office/powerpoint/2010/main" val="32282535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
        <p:nvSpPr>
          <p:cNvPr id="5"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6" name="Rectangle 506"/>
          <p:cNvSpPr>
            <a:spLocks noGrp="1" noChangeArrowheads="1"/>
          </p:cNvSpPr>
          <p:nvPr>
            <p:ph type="sldNum" sz="quarter" idx="11"/>
          </p:nvPr>
        </p:nvSpPr>
        <p:spPr>
          <a:ln/>
        </p:spPr>
        <p:txBody>
          <a:bodyPr/>
          <a:lstStyle>
            <a:lvl1pPr>
              <a:defRPr/>
            </a:lvl1pPr>
          </a:lstStyle>
          <a:p>
            <a:pPr>
              <a:defRPr/>
            </a:pPr>
            <a:fld id="{CA0A9FCE-7220-3B46-80E8-BB1A5A433180}" type="slidenum">
              <a:rPr lang="en-US"/>
              <a:pPr>
                <a:defRPr/>
              </a:pPr>
              <a:t>‹#›</a:t>
            </a:fld>
            <a:endParaRPr lang="en-US"/>
          </a:p>
        </p:txBody>
      </p:sp>
    </p:spTree>
    <p:extLst>
      <p:ext uri="{BB962C8B-B14F-4D97-AF65-F5344CB8AC3E}">
        <p14:creationId xmlns:p14="http://schemas.microsoft.com/office/powerpoint/2010/main" val="30010579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A7AC2411-C9D5-694E-A7F0-02DF9FA41EE7}" type="slidenum">
              <a:rPr lang="en-US"/>
              <a:pPr>
                <a:defRPr/>
              </a:pPr>
              <a:t>‹#›</a:t>
            </a:fld>
            <a:endParaRPr lang="en-US"/>
          </a:p>
        </p:txBody>
      </p:sp>
    </p:spTree>
    <p:extLst>
      <p:ext uri="{BB962C8B-B14F-4D97-AF65-F5344CB8AC3E}">
        <p14:creationId xmlns:p14="http://schemas.microsoft.com/office/powerpoint/2010/main" val="15574509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304800"/>
            <a:ext cx="2133600" cy="6096000"/>
          </a:xfrm>
        </p:spPr>
        <p:txBody>
          <a:bodyPr vert="eaVert"/>
          <a:lstStyle/>
          <a:p>
            <a:r>
              <a:rPr lang="nl-BE"/>
              <a:t>Click to edit Master title style</a:t>
            </a:r>
            <a:endParaRPr lang="en-US"/>
          </a:p>
        </p:txBody>
      </p:sp>
      <p:sp>
        <p:nvSpPr>
          <p:cNvPr id="3" name="Vertical Text Placeholder 2"/>
          <p:cNvSpPr>
            <a:spLocks noGrp="1"/>
          </p:cNvSpPr>
          <p:nvPr>
            <p:ph type="body" orient="vert" idx="1"/>
          </p:nvPr>
        </p:nvSpPr>
        <p:spPr>
          <a:xfrm>
            <a:off x="304800" y="304800"/>
            <a:ext cx="6248400" cy="6096000"/>
          </a:xfrm>
        </p:spPr>
        <p:txBody>
          <a:bodyPr vert="eaVert"/>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Rectangle 505"/>
          <p:cNvSpPr>
            <a:spLocks noGrp="1" noChangeArrowheads="1"/>
          </p:cNvSpPr>
          <p:nvPr>
            <p:ph type="dt" sz="half" idx="10"/>
          </p:nvPr>
        </p:nvSpPr>
        <p:spPr>
          <a:ln/>
        </p:spPr>
        <p:txBody>
          <a:bodyPr/>
          <a:lstStyle>
            <a:lvl1pPr>
              <a:defRPr/>
            </a:lvl1pPr>
          </a:lstStyle>
          <a:p>
            <a:pPr>
              <a:defRPr/>
            </a:pPr>
            <a:r>
              <a:rPr lang="en-US"/>
              <a:t>16-10-2001</a:t>
            </a:r>
          </a:p>
        </p:txBody>
      </p:sp>
      <p:sp>
        <p:nvSpPr>
          <p:cNvPr id="5" name="Rectangle 506"/>
          <p:cNvSpPr>
            <a:spLocks noGrp="1" noChangeArrowheads="1"/>
          </p:cNvSpPr>
          <p:nvPr>
            <p:ph type="sldNum" sz="quarter" idx="11"/>
          </p:nvPr>
        </p:nvSpPr>
        <p:spPr>
          <a:ln/>
        </p:spPr>
        <p:txBody>
          <a:bodyPr/>
          <a:lstStyle>
            <a:lvl1pPr>
              <a:defRPr/>
            </a:lvl1pPr>
          </a:lstStyle>
          <a:p>
            <a:pPr>
              <a:defRPr/>
            </a:pPr>
            <a:fld id="{F5298D00-1F9F-0045-8758-1F99DE818E48}" type="slidenum">
              <a:rPr lang="en-US"/>
              <a:pPr>
                <a:defRPr/>
              </a:pPr>
              <a:t>‹#›</a:t>
            </a:fld>
            <a:endParaRPr lang="en-US"/>
          </a:p>
        </p:txBody>
      </p:sp>
    </p:spTree>
    <p:extLst>
      <p:ext uri="{BB962C8B-B14F-4D97-AF65-F5344CB8AC3E}">
        <p14:creationId xmlns:p14="http://schemas.microsoft.com/office/powerpoint/2010/main" val="2764827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nl-B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l-BE"/>
              <a:t>Click to edit Master text styles</a:t>
            </a:r>
          </a:p>
        </p:txBody>
      </p:sp>
    </p:spTree>
    <p:extLst>
      <p:ext uri="{BB962C8B-B14F-4D97-AF65-F5344CB8AC3E}">
        <p14:creationId xmlns:p14="http://schemas.microsoft.com/office/powerpoint/2010/main" val="1736720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
        <p:nvSpPr>
          <p:cNvPr id="3" name="Content Placeholder 2"/>
          <p:cNvSpPr>
            <a:spLocks noGrp="1"/>
          </p:cNvSpPr>
          <p:nvPr>
            <p:ph sz="half" idx="1"/>
          </p:nvPr>
        </p:nvSpPr>
        <p:spPr>
          <a:xfrm>
            <a:off x="3048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Content Placeholder 3"/>
          <p:cNvSpPr>
            <a:spLocks noGrp="1"/>
          </p:cNvSpPr>
          <p:nvPr>
            <p:ph sz="half" idx="2"/>
          </p:nvPr>
        </p:nvSpPr>
        <p:spPr>
          <a:xfrm>
            <a:off x="4648200" y="1219200"/>
            <a:ext cx="41910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3218865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nl-BE"/>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BE"/>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Tree>
    <p:extLst>
      <p:ext uri="{BB962C8B-B14F-4D97-AF65-F5344CB8AC3E}">
        <p14:creationId xmlns:p14="http://schemas.microsoft.com/office/powerpoint/2010/main" val="1204764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Click to edit Master title style</a:t>
            </a:r>
            <a:endParaRPr lang="en-US"/>
          </a:p>
        </p:txBody>
      </p:sp>
    </p:spTree>
    <p:extLst>
      <p:ext uri="{BB962C8B-B14F-4D97-AF65-F5344CB8AC3E}">
        <p14:creationId xmlns:p14="http://schemas.microsoft.com/office/powerpoint/2010/main" val="1232678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605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49"/>
            <a:ext cx="3008313" cy="1162051"/>
          </a:xfrm>
        </p:spPr>
        <p:txBody>
          <a:bodyPr/>
          <a:lstStyle>
            <a:lvl1pPr algn="l">
              <a:defRPr sz="2000" b="1"/>
            </a:lvl1pPr>
          </a:lstStyle>
          <a:p>
            <a:r>
              <a:rPr lang="nl-BE"/>
              <a:t>Click to edit Master title style</a:t>
            </a:r>
            <a:endParaRPr lang="en-US"/>
          </a:p>
        </p:txBody>
      </p:sp>
      <p:sp>
        <p:nvSpPr>
          <p:cNvPr id="3" name="Content Placeholder 2"/>
          <p:cNvSpPr>
            <a:spLocks noGrp="1"/>
          </p:cNvSpPr>
          <p:nvPr>
            <p:ph idx="1"/>
          </p:nvPr>
        </p:nvSpPr>
        <p:spPr>
          <a:xfrm>
            <a:off x="3575050" y="27306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BE"/>
              <a:t>Click to edit Master text styles</a:t>
            </a:r>
          </a:p>
          <a:p>
            <a:pPr lvl="1"/>
            <a:r>
              <a:rPr lang="nl-BE"/>
              <a:t>Second level</a:t>
            </a:r>
          </a:p>
          <a:p>
            <a:pPr lvl="2"/>
            <a:r>
              <a:rPr lang="nl-BE"/>
              <a:t>Third level</a:t>
            </a:r>
          </a:p>
          <a:p>
            <a:pPr lvl="3"/>
            <a:r>
              <a:rPr lang="nl-BE"/>
              <a:t>Fourth level</a:t>
            </a:r>
          </a:p>
          <a:p>
            <a:pPr lvl="4"/>
            <a:r>
              <a:rPr lang="nl-BE"/>
              <a:t>Fifth level</a:t>
            </a:r>
            <a:endParaRPr lang="en-US"/>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Tree>
    <p:extLst>
      <p:ext uri="{BB962C8B-B14F-4D97-AF65-F5344CB8AC3E}">
        <p14:creationId xmlns:p14="http://schemas.microsoft.com/office/powerpoint/2010/main" val="13817504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lstStyle>
            <a:lvl1pPr algn="l">
              <a:defRPr sz="2000" b="1"/>
            </a:lvl1pPr>
          </a:lstStyle>
          <a:p>
            <a:r>
              <a:rPr lang="nl-B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5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BE"/>
              <a:t>Click to edit Master text styles</a:t>
            </a:r>
          </a:p>
        </p:txBody>
      </p:sp>
    </p:spTree>
    <p:extLst>
      <p:ext uri="{BB962C8B-B14F-4D97-AF65-F5344CB8AC3E}">
        <p14:creationId xmlns:p14="http://schemas.microsoft.com/office/powerpoint/2010/main" val="6941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jpe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507"/>
          <p:cNvSpPr>
            <a:spLocks noChangeArrowheads="1"/>
          </p:cNvSpPr>
          <p:nvPr/>
        </p:nvSpPr>
        <p:spPr bwMode="auto">
          <a:xfrm>
            <a:off x="1676400" y="6400800"/>
            <a:ext cx="5791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lnSpc>
                <a:spcPct val="100000"/>
              </a:lnSpc>
              <a:spcBef>
                <a:spcPct val="0"/>
              </a:spcBef>
              <a:buClrTx/>
              <a:buFontTx/>
              <a:buNone/>
              <a:defRPr/>
            </a:pPr>
            <a:endParaRPr lang="en-US" altLang="en-US" sz="1400" smtClean="0">
              <a:cs typeface="+mn-cs"/>
            </a:endParaRPr>
          </a:p>
        </p:txBody>
      </p:sp>
      <p:sp>
        <p:nvSpPr>
          <p:cNvPr id="1027" name="Rectangle 2"/>
          <p:cNvSpPr>
            <a:spLocks noGrp="1" noChangeArrowheads="1"/>
          </p:cNvSpPr>
          <p:nvPr>
            <p:ph type="title"/>
          </p:nvPr>
        </p:nvSpPr>
        <p:spPr bwMode="auto">
          <a:xfrm>
            <a:off x="304800" y="444503"/>
            <a:ext cx="8510588"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028" name="Rectangle 3"/>
          <p:cNvSpPr>
            <a:spLocks noGrp="1" noChangeArrowheads="1"/>
          </p:cNvSpPr>
          <p:nvPr>
            <p:ph type="body" idx="1"/>
          </p:nvPr>
        </p:nvSpPr>
        <p:spPr bwMode="auto">
          <a:xfrm>
            <a:off x="304800" y="1943103"/>
            <a:ext cx="8534400" cy="473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278" r:id="rId1"/>
    <p:sldLayoutId id="2147484254" r:id="rId2"/>
    <p:sldLayoutId id="2147484255" r:id="rId3"/>
    <p:sldLayoutId id="2147484256" r:id="rId4"/>
    <p:sldLayoutId id="2147484257" r:id="rId5"/>
    <p:sldLayoutId id="2147484258" r:id="rId6"/>
    <p:sldLayoutId id="2147484259" r:id="rId7"/>
    <p:sldLayoutId id="2147484260" r:id="rId8"/>
    <p:sldLayoutId id="2147484261" r:id="rId9"/>
    <p:sldLayoutId id="2147484262" r:id="rId10"/>
    <p:sldLayoutId id="2147484263" r:id="rId11"/>
    <p:sldLayoutId id="2147484264" r:id="rId12"/>
    <p:sldLayoutId id="2147484265" r:id="rId13"/>
    <p:sldLayoutId id="2147484266" r:id="rId14"/>
    <p:sldLayoutId id="2147484267" r:id="rId15"/>
  </p:sldLayoutIdLst>
  <p:txStyles>
    <p:titleStyle>
      <a:lvl1pPr algn="l" rtl="0" eaLnBrk="0" fontAlgn="base" hangingPunct="0">
        <a:spcBef>
          <a:spcPct val="0"/>
        </a:spcBef>
        <a:spcAft>
          <a:spcPct val="0"/>
        </a:spcAft>
        <a:defRPr sz="2400" b="1">
          <a:solidFill>
            <a:srgbClr val="4CB4EE"/>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400" b="1">
          <a:solidFill>
            <a:srgbClr val="4CB4EE"/>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400" b="1">
          <a:solidFill>
            <a:srgbClr val="4CB4EE"/>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400" b="1">
          <a:solidFill>
            <a:srgbClr val="4CB4EE"/>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400" b="1">
          <a:solidFill>
            <a:srgbClr val="4CB4EE"/>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82575" indent="-282575" algn="l" rtl="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6CC7F2"/>
        </a:buClr>
        <a:buFont typeface="Wingdings" charset="0"/>
        <a:buChar char="§"/>
        <a:defRPr>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6CC7F2"/>
        </a:buClr>
        <a:buFont typeface="Wingdings" charset="0"/>
        <a:buChar char="§"/>
        <a:defRPr sz="16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6CC7F2"/>
        </a:buClr>
        <a:buFont typeface="Wingdings" charset="0"/>
        <a:buChar char="§"/>
        <a:defRPr sz="14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6CC7F2"/>
        </a:buClr>
        <a:buFont typeface="Wingdings" charset="0"/>
        <a:buChar char="§"/>
        <a:defRPr sz="12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7" descr="viroscience_powerpoint_background-01.jp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29" name="Rectangle 505"/>
          <p:cNvSpPr>
            <a:spLocks noGrp="1" noChangeArrowheads="1"/>
          </p:cNvSpPr>
          <p:nvPr>
            <p:ph type="dt" sz="half" idx="2"/>
          </p:nvPr>
        </p:nvSpPr>
        <p:spPr bwMode="auto">
          <a:xfrm>
            <a:off x="304800" y="6400800"/>
            <a:ext cx="1524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ClrTx/>
              <a:buFontTx/>
              <a:buNone/>
              <a:defRPr sz="1400" i="0">
                <a:solidFill>
                  <a:schemeClr val="tx1"/>
                </a:solidFill>
                <a:latin typeface="Arial" charset="0"/>
                <a:ea typeface="+mn-ea"/>
                <a:cs typeface="+mn-cs"/>
              </a:defRPr>
            </a:lvl1pPr>
          </a:lstStyle>
          <a:p>
            <a:pPr>
              <a:defRPr/>
            </a:pPr>
            <a:r>
              <a:rPr lang="en-US"/>
              <a:t>16-10-2001</a:t>
            </a:r>
          </a:p>
        </p:txBody>
      </p:sp>
      <p:sp>
        <p:nvSpPr>
          <p:cNvPr id="1530" name="Rectangle 506"/>
          <p:cNvSpPr>
            <a:spLocks noGrp="1" noChangeArrowheads="1"/>
          </p:cNvSpPr>
          <p:nvPr>
            <p:ph type="sldNum" sz="quarter" idx="4"/>
          </p:nvPr>
        </p:nvSpPr>
        <p:spPr bwMode="auto">
          <a:xfrm>
            <a:off x="6248400" y="6400800"/>
            <a:ext cx="1219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ClrTx/>
              <a:buFontTx/>
              <a:buNone/>
              <a:defRPr sz="1400" smtClean="0"/>
            </a:lvl1pPr>
          </a:lstStyle>
          <a:p>
            <a:pPr>
              <a:defRPr/>
            </a:pPr>
            <a:fld id="{6817F2CC-DECD-3F49-89EF-ED84037BA542}" type="slidenum">
              <a:rPr lang="en-US"/>
              <a:pPr>
                <a:defRPr/>
              </a:pPr>
              <a:t>‹#›</a:t>
            </a:fld>
            <a:endParaRPr lang="en-US"/>
          </a:p>
        </p:txBody>
      </p:sp>
      <p:sp>
        <p:nvSpPr>
          <p:cNvPr id="3077" name="Rectangle 507"/>
          <p:cNvSpPr>
            <a:spLocks noChangeArrowheads="1"/>
          </p:cNvSpPr>
          <p:nvPr/>
        </p:nvSpPr>
        <p:spPr bwMode="auto">
          <a:xfrm>
            <a:off x="1676400" y="6400800"/>
            <a:ext cx="5791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itchFamily="34" charset="0"/>
                <a:ea typeface="ＭＳ Ｐゴシック" pitchFamily="34" charset="-128"/>
              </a:defRPr>
            </a:lvl1pPr>
            <a:lvl2pPr marL="742950" indent="-285750">
              <a:defRPr sz="2000">
                <a:solidFill>
                  <a:schemeClr val="tx1"/>
                </a:solidFill>
                <a:latin typeface="Arial" pitchFamily="34" charset="0"/>
                <a:ea typeface="ＭＳ Ｐゴシック" pitchFamily="34" charset="-128"/>
              </a:defRPr>
            </a:lvl2pPr>
            <a:lvl3pPr marL="1143000" indent="-228600">
              <a:defRPr sz="2000">
                <a:solidFill>
                  <a:schemeClr val="tx1"/>
                </a:solidFill>
                <a:latin typeface="Arial" pitchFamily="34" charset="0"/>
                <a:ea typeface="ＭＳ Ｐゴシック" pitchFamily="34" charset="-128"/>
              </a:defRPr>
            </a:lvl3pPr>
            <a:lvl4pPr marL="1600200" indent="-228600">
              <a:defRPr sz="2000">
                <a:solidFill>
                  <a:schemeClr val="tx1"/>
                </a:solidFill>
                <a:latin typeface="Arial" pitchFamily="34" charset="0"/>
                <a:ea typeface="ＭＳ Ｐゴシック" pitchFamily="34" charset="-128"/>
              </a:defRPr>
            </a:lvl4pPr>
            <a:lvl5pPr marL="2057400" indent="-228600">
              <a:defRPr sz="2000">
                <a:solidFill>
                  <a:schemeClr val="tx1"/>
                </a:solidFill>
                <a:latin typeface="Arial" pitchFamily="34" charset="0"/>
                <a:ea typeface="ＭＳ Ｐゴシック" pitchFamily="34" charset="-128"/>
              </a:defRPr>
            </a:lvl5pPr>
            <a:lvl6pPr marL="25146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6pPr>
            <a:lvl7pPr marL="29718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7pPr>
            <a:lvl8pPr marL="34290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8pPr>
            <a:lvl9pPr marL="3886200" indent="-228600" eaLnBrk="0" fontAlgn="base" hangingPunct="0">
              <a:lnSpc>
                <a:spcPct val="120000"/>
              </a:lnSpc>
              <a:spcBef>
                <a:spcPct val="20000"/>
              </a:spcBef>
              <a:spcAft>
                <a:spcPct val="0"/>
              </a:spcAft>
              <a:buClr>
                <a:srgbClr val="6CC7F2"/>
              </a:buClr>
              <a:buFont typeface="Wingdings" pitchFamily="2" charset="2"/>
              <a:buChar char="§"/>
              <a:defRPr sz="2000">
                <a:solidFill>
                  <a:schemeClr val="tx1"/>
                </a:solidFill>
                <a:latin typeface="Arial" pitchFamily="34" charset="0"/>
                <a:ea typeface="ＭＳ Ｐゴシック" pitchFamily="34" charset="-128"/>
              </a:defRPr>
            </a:lvl9pPr>
          </a:lstStyle>
          <a:p>
            <a:pPr eaLnBrk="1" hangingPunct="1">
              <a:lnSpc>
                <a:spcPct val="100000"/>
              </a:lnSpc>
              <a:spcBef>
                <a:spcPct val="0"/>
              </a:spcBef>
              <a:buClrTx/>
              <a:buFontTx/>
              <a:buNone/>
              <a:defRPr/>
            </a:pPr>
            <a:endParaRPr lang="en-US" altLang="en-US" sz="1400" smtClean="0">
              <a:cs typeface="+mn-cs"/>
            </a:endParaRPr>
          </a:p>
        </p:txBody>
      </p:sp>
      <p:sp>
        <p:nvSpPr>
          <p:cNvPr id="3078" name="Rectangle 2"/>
          <p:cNvSpPr>
            <a:spLocks noGrp="1" noChangeArrowheads="1"/>
          </p:cNvSpPr>
          <p:nvPr>
            <p:ph type="title"/>
          </p:nvPr>
        </p:nvSpPr>
        <p:spPr bwMode="auto">
          <a:xfrm>
            <a:off x="328631" y="444500"/>
            <a:ext cx="8510587"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nl-NL"/>
              <a:t>Click to edit Master title style</a:t>
            </a:r>
          </a:p>
        </p:txBody>
      </p:sp>
      <p:sp>
        <p:nvSpPr>
          <p:cNvPr id="3079" name="Rectangle 3"/>
          <p:cNvSpPr>
            <a:spLocks noGrp="1" noChangeArrowheads="1"/>
          </p:cNvSpPr>
          <p:nvPr>
            <p:ph type="body" idx="1"/>
          </p:nvPr>
        </p:nvSpPr>
        <p:spPr bwMode="auto">
          <a:xfrm>
            <a:off x="304800" y="1765302"/>
            <a:ext cx="8534400" cy="473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Tree>
  </p:cSld>
  <p:clrMap bg1="lt1" tx1="dk1" bg2="lt2" tx2="dk2" accent1="accent1" accent2="accent2" accent3="accent3" accent4="accent4" accent5="accent5" accent6="accent6" hlink="hlink" folHlink="folHlink"/>
  <p:sldLayoutIdLst>
    <p:sldLayoutId id="2147484279" r:id="rId1"/>
    <p:sldLayoutId id="2147484268" r:id="rId2"/>
    <p:sldLayoutId id="2147484269" r:id="rId3"/>
    <p:sldLayoutId id="2147484270" r:id="rId4"/>
    <p:sldLayoutId id="2147484271" r:id="rId5"/>
    <p:sldLayoutId id="2147484272" r:id="rId6"/>
    <p:sldLayoutId id="2147484273" r:id="rId7"/>
    <p:sldLayoutId id="2147484274" r:id="rId8"/>
    <p:sldLayoutId id="2147484275" r:id="rId9"/>
    <p:sldLayoutId id="2147484276" r:id="rId10"/>
    <p:sldLayoutId id="2147484277" r:id="rId11"/>
  </p:sldLayoutIdLst>
  <p:txStyles>
    <p:titleStyle>
      <a:lvl1pPr algn="l" rtl="0" eaLnBrk="0" fontAlgn="base" hangingPunct="0">
        <a:spcBef>
          <a:spcPct val="0"/>
        </a:spcBef>
        <a:spcAft>
          <a:spcPct val="0"/>
        </a:spcAft>
        <a:defRPr sz="2400" b="1">
          <a:solidFill>
            <a:schemeClr val="bg1"/>
          </a:solidFill>
          <a:latin typeface="+mj-lt"/>
          <a:ea typeface="ＭＳ Ｐゴシック" pitchFamily="1" charset="-128"/>
          <a:cs typeface="ＭＳ Ｐゴシック" pitchFamily="1" charset="-128"/>
        </a:defRPr>
      </a:lvl1pPr>
      <a:lvl2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2pPr>
      <a:lvl3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3pPr>
      <a:lvl4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4pPr>
      <a:lvl5pPr algn="l" rtl="0" eaLnBrk="0" fontAlgn="base" hangingPunct="0">
        <a:spcBef>
          <a:spcPct val="0"/>
        </a:spcBef>
        <a:spcAft>
          <a:spcPct val="0"/>
        </a:spcAft>
        <a:defRPr sz="2400" b="1">
          <a:solidFill>
            <a:schemeClr val="bg1"/>
          </a:solidFill>
          <a:latin typeface="Arial" charset="0"/>
          <a:ea typeface="ＭＳ Ｐゴシック" pitchFamily="1" charset="-128"/>
          <a:cs typeface="ＭＳ Ｐゴシック" pitchFamily="1" charset="-128"/>
        </a:defRPr>
      </a:lvl5pPr>
      <a:lvl6pPr marL="457200" algn="l" rtl="0" fontAlgn="base">
        <a:spcBef>
          <a:spcPct val="0"/>
        </a:spcBef>
        <a:spcAft>
          <a:spcPct val="0"/>
        </a:spcAft>
        <a:defRPr sz="2400" b="1">
          <a:solidFill>
            <a:schemeClr val="tx1"/>
          </a:solidFill>
          <a:latin typeface="Arial" charset="0"/>
        </a:defRPr>
      </a:lvl6pPr>
      <a:lvl7pPr marL="914400" algn="l" rtl="0" fontAlgn="base">
        <a:spcBef>
          <a:spcPct val="0"/>
        </a:spcBef>
        <a:spcAft>
          <a:spcPct val="0"/>
        </a:spcAft>
        <a:defRPr sz="2400" b="1">
          <a:solidFill>
            <a:schemeClr val="tx1"/>
          </a:solidFill>
          <a:latin typeface="Arial" charset="0"/>
        </a:defRPr>
      </a:lvl7pPr>
      <a:lvl8pPr marL="1371600" algn="l" rtl="0" fontAlgn="base">
        <a:spcBef>
          <a:spcPct val="0"/>
        </a:spcBef>
        <a:spcAft>
          <a:spcPct val="0"/>
        </a:spcAft>
        <a:defRPr sz="2400" b="1">
          <a:solidFill>
            <a:schemeClr val="tx1"/>
          </a:solidFill>
          <a:latin typeface="Arial" charset="0"/>
        </a:defRPr>
      </a:lvl8pPr>
      <a:lvl9pPr marL="1828800" algn="l" rtl="0" fontAlgn="base">
        <a:spcBef>
          <a:spcPct val="0"/>
        </a:spcBef>
        <a:spcAft>
          <a:spcPct val="0"/>
        </a:spcAft>
        <a:defRPr sz="2400" b="1">
          <a:solidFill>
            <a:schemeClr val="tx1"/>
          </a:solidFill>
          <a:latin typeface="Arial" charset="0"/>
        </a:defRPr>
      </a:lvl9pPr>
    </p:titleStyle>
    <p:bodyStyle>
      <a:lvl1pPr marL="282575" indent="-282575"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pitchFamily="1" charset="-128"/>
          <a:cs typeface="ＭＳ Ｐゴシック" pitchFamily="1" charset="-128"/>
        </a:defRPr>
      </a:lvl1pPr>
      <a:lvl2pPr marL="765175" indent="-19050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2pPr>
      <a:lvl3pPr marL="1139825"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3pPr>
      <a:lvl4pPr marL="1519238" indent="-184150"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4pPr>
      <a:lvl5pPr marL="1909763" indent="-195263" algn="l" rtl="0" eaLnBrk="0" fontAlgn="base" hangingPunct="0">
        <a:lnSpc>
          <a:spcPct val="120000"/>
        </a:lnSpc>
        <a:spcBef>
          <a:spcPct val="20000"/>
        </a:spcBef>
        <a:spcAft>
          <a:spcPct val="0"/>
        </a:spcAft>
        <a:buClr>
          <a:srgbClr val="7ECFE2"/>
        </a:buClr>
        <a:buFont typeface="Wingdings" charset="0"/>
        <a:buChar char="§"/>
        <a:defRPr sz="2000">
          <a:solidFill>
            <a:schemeClr val="tx1"/>
          </a:solidFill>
          <a:latin typeface="+mn-lt"/>
          <a:ea typeface="ＭＳ Ｐゴシック" charset="-128"/>
        </a:defRPr>
      </a:lvl5pPr>
      <a:lvl6pPr marL="23669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6pPr>
      <a:lvl7pPr marL="28241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7pPr>
      <a:lvl8pPr marL="32813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8pPr>
      <a:lvl9pPr marL="3738563" indent="-195263" algn="l" rtl="0" fontAlgn="base">
        <a:lnSpc>
          <a:spcPct val="120000"/>
        </a:lnSpc>
        <a:spcBef>
          <a:spcPct val="20000"/>
        </a:spcBef>
        <a:spcAft>
          <a:spcPct val="0"/>
        </a:spcAft>
        <a:buClr>
          <a:schemeClr val="bg1"/>
        </a:buClr>
        <a:buFont typeface="Wingdings" charset="2"/>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doi.org/10.1007/82_2012_269" TargetMode="External"/><Relationship Id="rId2" Type="http://schemas.openxmlformats.org/officeDocument/2006/relationships/hyperlink" Target="https://www.tweedekamer.nl/kamerstukken/brieven_regering/detail/2021Z12901/2021D27686" TargetMode="External"/><Relationship Id="rId1" Type="http://schemas.openxmlformats.org/officeDocument/2006/relationships/slideLayout" Target="../slideLayouts/slideLayout2.xml"/><Relationship Id="rId4" Type="http://schemas.openxmlformats.org/officeDocument/2006/relationships/hyperlink" Target="https://cdn.who.int/media/docs/default-source/influenza/h5n1-human-case-cumulative-table/2021_dec_tableh5n1.pdf?sfvrsn=59e10798_9&amp;download=tru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t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4"/>
          <p:cNvSpPr>
            <a:spLocks noGrp="1"/>
          </p:cNvSpPr>
          <p:nvPr>
            <p:ph type="ctrTitle"/>
          </p:nvPr>
        </p:nvSpPr>
        <p:spPr>
          <a:xfrm>
            <a:off x="685800" y="4826000"/>
            <a:ext cx="7772400" cy="1143000"/>
          </a:xfrm>
        </p:spPr>
        <p:txBody>
          <a:bodyPr/>
          <a:lstStyle/>
          <a:p>
            <a:r>
              <a:rPr lang="en-US" dirty="0" smtClean="0">
                <a:latin typeface="Arial" charset="0"/>
                <a:ea typeface="ＭＳ Ｐゴシック" charset="0"/>
                <a:cs typeface="ＭＳ Ｐゴシック" charset="0"/>
              </a:rPr>
              <a:t>The constant threat of bird flu viruses to humans and farmed birds</a:t>
            </a:r>
            <a:endParaRPr lang="el-GR" sz="6600" dirty="0">
              <a:latin typeface="Arial" charset="0"/>
              <a:ea typeface="ＭＳ Ｐゴシック" charset="0"/>
              <a:cs typeface="Arial" charset="0"/>
            </a:endParaRPr>
          </a:p>
        </p:txBody>
      </p:sp>
      <p:sp>
        <p:nvSpPr>
          <p:cNvPr id="27651" name="Text Box 3"/>
          <p:cNvSpPr txBox="1">
            <a:spLocks noChangeArrowheads="1"/>
          </p:cNvSpPr>
          <p:nvPr/>
        </p:nvSpPr>
        <p:spPr bwMode="auto">
          <a:xfrm>
            <a:off x="657225" y="5959490"/>
            <a:ext cx="2228850"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eaLnBrk="1" hangingPunct="1">
              <a:lnSpc>
                <a:spcPct val="100000"/>
              </a:lnSpc>
              <a:spcBef>
                <a:spcPct val="50000"/>
              </a:spcBef>
              <a:buClrTx/>
              <a:buFontTx/>
              <a:buNone/>
              <a:defRPr/>
            </a:pPr>
            <a:r>
              <a:rPr lang="en-US" sz="2400" b="1" dirty="0">
                <a:solidFill>
                  <a:srgbClr val="0D1F74"/>
                </a:solidFill>
              </a:rPr>
              <a:t>Thijs Kuiken</a:t>
            </a:r>
            <a:endParaRPr lang="nl-NL" sz="2400" b="1" dirty="0">
              <a:solidFill>
                <a:srgbClr val="0D1F74"/>
              </a:solidFill>
            </a:endParaRPr>
          </a:p>
        </p:txBody>
      </p:sp>
      <p:sp>
        <p:nvSpPr>
          <p:cNvPr id="27652" name="Text Box 4"/>
          <p:cNvSpPr txBox="1">
            <a:spLocks noChangeArrowheads="1"/>
          </p:cNvSpPr>
          <p:nvPr/>
        </p:nvSpPr>
        <p:spPr bwMode="auto">
          <a:xfrm>
            <a:off x="685800" y="6330950"/>
            <a:ext cx="830580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2000">
                <a:solidFill>
                  <a:schemeClr val="tx1"/>
                </a:solidFill>
                <a:latin typeface="Arial" charset="0"/>
                <a:ea typeface="ＭＳ Ｐゴシック" charset="0"/>
                <a:cs typeface="ＭＳ Ｐゴシック" charset="0"/>
              </a:defRPr>
            </a:lvl1pPr>
            <a:lvl2pPr marL="742950" indent="-285750">
              <a:defRPr sz="2000">
                <a:solidFill>
                  <a:schemeClr val="tx1"/>
                </a:solidFill>
                <a:latin typeface="Arial" charset="0"/>
                <a:ea typeface="ＭＳ Ｐゴシック" charset="0"/>
              </a:defRPr>
            </a:lvl2pPr>
            <a:lvl3pPr marL="1143000" indent="-228600">
              <a:defRPr sz="2000">
                <a:solidFill>
                  <a:schemeClr val="tx1"/>
                </a:solidFill>
                <a:latin typeface="Arial" charset="0"/>
                <a:ea typeface="ＭＳ Ｐゴシック" charset="0"/>
              </a:defRPr>
            </a:lvl3pPr>
            <a:lvl4pPr marL="1600200" indent="-228600">
              <a:defRPr sz="2000">
                <a:solidFill>
                  <a:schemeClr val="tx1"/>
                </a:solidFill>
                <a:latin typeface="Arial" charset="0"/>
                <a:ea typeface="ＭＳ Ｐゴシック" charset="0"/>
              </a:defRPr>
            </a:lvl4pPr>
            <a:lvl5pPr marL="2057400" indent="-228600">
              <a:defRPr sz="2000">
                <a:solidFill>
                  <a:schemeClr val="tx1"/>
                </a:solidFill>
                <a:latin typeface="Arial" charset="0"/>
                <a:ea typeface="ＭＳ Ｐゴシック" charset="0"/>
              </a:defRPr>
            </a:lvl5pPr>
            <a:lvl6pPr marL="25146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6pPr>
            <a:lvl7pPr marL="29718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7pPr>
            <a:lvl8pPr marL="34290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8pPr>
            <a:lvl9pPr marL="3886200" indent="-228600" eaLnBrk="0" fontAlgn="base" hangingPunct="0">
              <a:lnSpc>
                <a:spcPct val="120000"/>
              </a:lnSpc>
              <a:spcBef>
                <a:spcPct val="20000"/>
              </a:spcBef>
              <a:spcAft>
                <a:spcPct val="0"/>
              </a:spcAft>
              <a:buClr>
                <a:srgbClr val="6CC7F2"/>
              </a:buClr>
              <a:buFont typeface="Wingdings" charset="0"/>
              <a:buChar char="§"/>
              <a:defRPr sz="2000">
                <a:solidFill>
                  <a:schemeClr val="tx1"/>
                </a:solidFill>
                <a:latin typeface="Arial" charset="0"/>
                <a:ea typeface="ＭＳ Ｐゴシック" charset="0"/>
              </a:defRPr>
            </a:lvl9pPr>
          </a:lstStyle>
          <a:p>
            <a:pPr algn="r" eaLnBrk="1" hangingPunct="1">
              <a:lnSpc>
                <a:spcPct val="100000"/>
              </a:lnSpc>
              <a:spcBef>
                <a:spcPct val="50000"/>
              </a:spcBef>
              <a:buClrTx/>
              <a:buFontTx/>
              <a:buNone/>
              <a:defRPr/>
            </a:pPr>
            <a:r>
              <a:rPr lang="nl-NL" sz="1600" i="1" dirty="0">
                <a:solidFill>
                  <a:srgbClr val="0D1F74"/>
                </a:solidFill>
              </a:rPr>
              <a:t>Intergroup on the welfare and conservation of animals</a:t>
            </a:r>
            <a:r>
              <a:rPr lang="nl-NL" sz="1600" i="1" dirty="0" smtClean="0">
                <a:solidFill>
                  <a:srgbClr val="0D1F74"/>
                </a:solidFill>
              </a:rPr>
              <a:t>, 24 </a:t>
            </a:r>
            <a:r>
              <a:rPr lang="nl-NL" sz="1600" i="1" dirty="0" err="1" smtClean="0">
                <a:solidFill>
                  <a:srgbClr val="0D1F74"/>
                </a:solidFill>
              </a:rPr>
              <a:t>March</a:t>
            </a:r>
            <a:r>
              <a:rPr lang="nl-NL" sz="1600" i="1" dirty="0" smtClean="0">
                <a:solidFill>
                  <a:srgbClr val="0D1F74"/>
                </a:solidFill>
              </a:rPr>
              <a:t> 2022</a:t>
            </a:r>
          </a:p>
        </p:txBody>
      </p:sp>
    </p:spTree>
  </p:cSld>
  <p:clrMapOvr>
    <a:masterClrMapping/>
  </p:clrMapOvr>
  <mc:AlternateContent xmlns:mc="http://schemas.openxmlformats.org/markup-compatibility/2006" xmlns:p14="http://schemas.microsoft.com/office/powerpoint/2010/main">
    <mc:Choice Requires="p14">
      <p:transition spd="slow" p14:dur="2000" advTm="17229"/>
    </mc:Choice>
    <mc:Fallback xmlns="">
      <p:transition xmlns:p14="http://schemas.microsoft.com/office/powerpoint/2010/main" spd="slow" advTm="1722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4"/>
          <p:cNvSpPr>
            <a:spLocks noGrp="1"/>
          </p:cNvSpPr>
          <p:nvPr>
            <p:ph type="title"/>
          </p:nvPr>
        </p:nvSpPr>
        <p:spPr/>
        <p:txBody>
          <a:bodyPr/>
          <a:lstStyle/>
          <a:p>
            <a:r>
              <a:rPr lang="en-US" dirty="0">
                <a:latin typeface="Arial" charset="0"/>
                <a:ea typeface="ＭＳ Ｐゴシック" charset="0"/>
                <a:cs typeface="ＭＳ Ｐゴシック" charset="0"/>
              </a:rPr>
              <a:t>Current measures to deal with HPAI in poultry </a:t>
            </a:r>
            <a:r>
              <a:rPr lang="en-US" sz="1600" b="0" i="1" dirty="0">
                <a:latin typeface="Arial" charset="0"/>
                <a:ea typeface="ＭＳ Ｐゴシック" charset="0"/>
                <a:cs typeface="ＭＳ Ｐゴシック" charset="0"/>
              </a:rPr>
              <a:t>(EFSA </a:t>
            </a:r>
            <a:r>
              <a:rPr lang="en-US" sz="1600" b="0" i="1" dirty="0" smtClean="0">
                <a:latin typeface="Arial" charset="0"/>
                <a:ea typeface="ＭＳ Ｐゴシック" charset="0"/>
                <a:cs typeface="ＭＳ Ｐゴシック" charset="0"/>
              </a:rPr>
              <a:t>2017)</a:t>
            </a:r>
            <a:endParaRPr lang="en-US" sz="1600" b="0" i="1" dirty="0">
              <a:latin typeface="Arial" charset="0"/>
              <a:ea typeface="ＭＳ Ｐゴシック" charset="0"/>
              <a:cs typeface="ＭＳ Ｐゴシック" charset="0"/>
            </a:endParaRPr>
          </a:p>
        </p:txBody>
      </p:sp>
      <p:sp>
        <p:nvSpPr>
          <p:cNvPr id="57347" name="Content Placeholder 6"/>
          <p:cNvSpPr>
            <a:spLocks noGrp="1"/>
          </p:cNvSpPr>
          <p:nvPr>
            <p:ph sz="half" idx="2"/>
          </p:nvPr>
        </p:nvSpPr>
        <p:spPr>
          <a:xfrm>
            <a:off x="409661" y="1219200"/>
            <a:ext cx="5912791" cy="5181600"/>
          </a:xfrm>
        </p:spPr>
        <p:txBody>
          <a:bodyPr/>
          <a:lstStyle/>
          <a:p>
            <a:pPr lvl="1"/>
            <a:endParaRPr lang="en-US" sz="2000">
              <a:latin typeface="Arial" charset="0"/>
              <a:ea typeface="ＭＳ Ｐゴシック" charset="0"/>
            </a:endParaRPr>
          </a:p>
          <a:p>
            <a:pPr lvl="1"/>
            <a:endParaRPr lang="en-US" sz="2000">
              <a:latin typeface="Arial" charset="0"/>
              <a:ea typeface="ＭＳ Ｐゴシック" charset="0"/>
            </a:endParaRPr>
          </a:p>
          <a:p>
            <a:pPr lvl="1"/>
            <a:endParaRPr lang="en-US" sz="2000">
              <a:latin typeface="Arial" charset="0"/>
              <a:ea typeface="ＭＳ Ｐゴシック" charset="0"/>
            </a:endParaRPr>
          </a:p>
          <a:p>
            <a:pPr lvl="1"/>
            <a:r>
              <a:rPr lang="en-US" sz="2000">
                <a:latin typeface="Arial" charset="0"/>
                <a:ea typeface="ＭＳ Ｐゴシック" charset="0"/>
              </a:rPr>
              <a:t>Surveillance</a:t>
            </a:r>
          </a:p>
          <a:p>
            <a:pPr lvl="1"/>
            <a:endParaRPr lang="en-US" sz="2000">
              <a:latin typeface="Arial" charset="0"/>
              <a:ea typeface="ＭＳ Ｐゴシック" charset="0"/>
            </a:endParaRPr>
          </a:p>
          <a:p>
            <a:pPr lvl="1"/>
            <a:r>
              <a:rPr lang="en-US" sz="2000">
                <a:latin typeface="Arial" charset="0"/>
                <a:ea typeface="ＭＳ Ｐゴシック" charset="0"/>
              </a:rPr>
              <a:t>Biosecurity</a:t>
            </a:r>
          </a:p>
          <a:p>
            <a:pPr lvl="1"/>
            <a:endParaRPr lang="en-US" sz="2000">
              <a:latin typeface="Arial" charset="0"/>
              <a:ea typeface="ＭＳ Ｐゴシック" charset="0"/>
            </a:endParaRPr>
          </a:p>
          <a:p>
            <a:pPr lvl="1"/>
            <a:r>
              <a:rPr lang="en-US" sz="2000">
                <a:latin typeface="Arial" charset="0"/>
                <a:ea typeface="ＭＳ Ｐゴシック" charset="0"/>
              </a:rPr>
              <a:t>Culling</a:t>
            </a:r>
          </a:p>
          <a:p>
            <a:pPr lvl="1"/>
            <a:endParaRPr lang="en-US" sz="2000">
              <a:latin typeface="Arial" charset="0"/>
              <a:ea typeface="ＭＳ Ｐゴシック" charset="0"/>
            </a:endParaRPr>
          </a:p>
          <a:p>
            <a:pPr marL="574675" lvl="1" indent="0">
              <a:buNone/>
            </a:pPr>
            <a:endParaRPr lang="en-US" sz="2000" b="1">
              <a:latin typeface="Arial" charset="0"/>
              <a:ea typeface="ＭＳ Ｐゴシック" charset="0"/>
            </a:endParaRPr>
          </a:p>
          <a:p>
            <a:pPr marL="574675" lvl="1" indent="0">
              <a:buNone/>
            </a:pPr>
            <a:r>
              <a:rPr lang="en-US" sz="2000" b="1">
                <a:latin typeface="Arial" charset="0"/>
                <a:ea typeface="ＭＳ Ｐゴシック" charset="0"/>
              </a:rPr>
              <a:t>But: inadequate to stop outbreaks</a:t>
            </a:r>
          </a:p>
        </p:txBody>
      </p:sp>
      <p:pic>
        <p:nvPicPr>
          <p:cNvPr id="3" name="Picture 2"/>
          <p:cNvPicPr>
            <a:picLocks noChangeAspect="1"/>
          </p:cNvPicPr>
          <p:nvPr/>
        </p:nvPicPr>
        <p:blipFill>
          <a:blip r:embed="rId2"/>
          <a:stretch>
            <a:fillRect/>
          </a:stretch>
        </p:blipFill>
        <p:spPr>
          <a:xfrm>
            <a:off x="4325716" y="2253004"/>
            <a:ext cx="4307534" cy="2869125"/>
          </a:xfrm>
          <a:prstGeom prst="rect">
            <a:avLst/>
          </a:prstGeom>
        </p:spPr>
      </p:pic>
    </p:spTree>
    <p:extLst>
      <p:ext uri="{BB962C8B-B14F-4D97-AF65-F5344CB8AC3E}">
        <p14:creationId xmlns:p14="http://schemas.microsoft.com/office/powerpoint/2010/main" val="178106467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r>
              <a:rPr lang="nl-NL">
                <a:latin typeface="Arial" charset="0"/>
                <a:ea typeface="MS PGothic" charset="0"/>
              </a:rPr>
              <a:t>Recommended measures from Dutch expert group on zoonoses </a:t>
            </a:r>
            <a:r>
              <a:rPr lang="nl-NL" sz="1400" b="0" i="1">
                <a:latin typeface="Arial" charset="0"/>
                <a:ea typeface="MS PGothic" charset="0"/>
              </a:rPr>
              <a:t>(Bekedam et al. 2021, EFSA 2021)</a:t>
            </a:r>
            <a:r>
              <a:rPr lang="nl-NL">
                <a:latin typeface="Arial" charset="0"/>
                <a:ea typeface="MS PGothic" charset="0"/>
              </a:rPr>
              <a:t/>
            </a:r>
            <a:br>
              <a:rPr lang="nl-NL">
                <a:latin typeface="Arial" charset="0"/>
                <a:ea typeface="MS PGothic" charset="0"/>
              </a:rPr>
            </a:br>
            <a:endParaRPr lang="en-US">
              <a:latin typeface="Arial" charset="0"/>
              <a:ea typeface="MS PGothic" charset="0"/>
            </a:endParaRPr>
          </a:p>
        </p:txBody>
      </p:sp>
      <p:sp>
        <p:nvSpPr>
          <p:cNvPr id="71681" name="Content Placeholder 3"/>
          <p:cNvSpPr>
            <a:spLocks noGrp="1"/>
          </p:cNvSpPr>
          <p:nvPr>
            <p:ph idx="1"/>
          </p:nvPr>
        </p:nvSpPr>
        <p:spPr>
          <a:xfrm>
            <a:off x="304800" y="1485235"/>
            <a:ext cx="8534400" cy="4051300"/>
          </a:xfrm>
        </p:spPr>
        <p:txBody>
          <a:bodyPr/>
          <a:lstStyle/>
          <a:p>
            <a:pPr>
              <a:lnSpc>
                <a:spcPct val="100000"/>
              </a:lnSpc>
              <a:spcBef>
                <a:spcPts val="0"/>
              </a:spcBef>
              <a:spcAft>
                <a:spcPts val="1800"/>
              </a:spcAft>
              <a:defRPr/>
            </a:pPr>
            <a:r>
              <a:rPr lang="en-US" sz="1700" dirty="0">
                <a:solidFill>
                  <a:srgbClr val="0C2074"/>
                </a:solidFill>
                <a:latin typeface="Arial" charset="0"/>
                <a:ea typeface="MS PGothic" charset="0"/>
              </a:rPr>
              <a:t>Strengthen the health of the environment, animals, and people from a </a:t>
            </a:r>
            <a:r>
              <a:rPr lang="en-US" sz="1700" b="1" dirty="0">
                <a:solidFill>
                  <a:srgbClr val="0C2074"/>
                </a:solidFill>
                <a:latin typeface="Arial" charset="0"/>
                <a:ea typeface="MS PGothic" charset="0"/>
              </a:rPr>
              <a:t>One Health approach</a:t>
            </a:r>
            <a:r>
              <a:rPr lang="en-US" sz="1700" dirty="0">
                <a:solidFill>
                  <a:srgbClr val="0C2074"/>
                </a:solidFill>
                <a:latin typeface="Arial" charset="0"/>
                <a:ea typeface="MS PGothic" charset="0"/>
              </a:rPr>
              <a:t>.</a:t>
            </a:r>
            <a:endParaRPr lang="nl-NL" sz="1700" b="1" dirty="0">
              <a:latin typeface="Arial" charset="0"/>
              <a:ea typeface="MS PGothic" charset="0"/>
            </a:endParaRPr>
          </a:p>
          <a:p>
            <a:pPr>
              <a:lnSpc>
                <a:spcPct val="100000"/>
              </a:lnSpc>
              <a:spcBef>
                <a:spcPts val="0"/>
              </a:spcBef>
              <a:spcAft>
                <a:spcPts val="1800"/>
              </a:spcAft>
              <a:defRPr/>
            </a:pPr>
            <a:r>
              <a:rPr lang="en-US" sz="1700" dirty="0">
                <a:latin typeface="Arial" charset="0"/>
                <a:ea typeface="MS PGothic" charset="0"/>
              </a:rPr>
              <a:t>Achieve the fullest possible </a:t>
            </a:r>
            <a:r>
              <a:rPr lang="en-US" sz="1700" b="1" dirty="0">
                <a:latin typeface="Arial" charset="0"/>
                <a:ea typeface="MS PGothic" charset="0"/>
              </a:rPr>
              <a:t>monitoring of wild bird populations </a:t>
            </a:r>
            <a:r>
              <a:rPr lang="en-US" sz="1700" dirty="0">
                <a:latin typeface="Arial" charset="0"/>
                <a:ea typeface="MS PGothic" charset="0"/>
              </a:rPr>
              <a:t>and their (zoonotic) microbes.</a:t>
            </a:r>
          </a:p>
          <a:p>
            <a:pPr>
              <a:lnSpc>
                <a:spcPct val="100000"/>
              </a:lnSpc>
              <a:spcBef>
                <a:spcPts val="0"/>
              </a:spcBef>
              <a:spcAft>
                <a:spcPts val="1800"/>
              </a:spcAft>
              <a:defRPr/>
            </a:pPr>
            <a:r>
              <a:rPr lang="en-US" sz="1700" dirty="0">
                <a:latin typeface="Arial" charset="0"/>
                <a:ea typeface="MS PGothic" charset="0"/>
              </a:rPr>
              <a:t>Implement an annual independent </a:t>
            </a:r>
            <a:r>
              <a:rPr lang="en-US" sz="1700" b="1" dirty="0">
                <a:latin typeface="Arial" charset="0"/>
                <a:ea typeface="MS PGothic" charset="0"/>
              </a:rPr>
              <a:t>biosecurity check </a:t>
            </a:r>
            <a:r>
              <a:rPr lang="en-US" sz="1700" dirty="0">
                <a:latin typeface="Arial" charset="0"/>
                <a:ea typeface="MS PGothic" charset="0"/>
              </a:rPr>
              <a:t>for poultry farms.</a:t>
            </a:r>
          </a:p>
          <a:p>
            <a:pPr>
              <a:lnSpc>
                <a:spcPct val="100000"/>
              </a:lnSpc>
              <a:spcBef>
                <a:spcPts val="0"/>
              </a:spcBef>
              <a:spcAft>
                <a:spcPts val="1800"/>
              </a:spcAft>
              <a:defRPr/>
            </a:pPr>
            <a:r>
              <a:rPr lang="en-US" sz="1700" dirty="0">
                <a:latin typeface="Arial" charset="0"/>
                <a:ea typeface="MS PGothic" charset="0"/>
              </a:rPr>
              <a:t>Encourage the availability and international acceptance of effective </a:t>
            </a:r>
            <a:r>
              <a:rPr lang="en-US" sz="1700" b="1" dirty="0">
                <a:latin typeface="Arial" charset="0"/>
                <a:ea typeface="MS PGothic" charset="0"/>
              </a:rPr>
              <a:t>vaccines for HPAI </a:t>
            </a:r>
            <a:r>
              <a:rPr lang="en-US" sz="1700" dirty="0">
                <a:latin typeface="Arial" charset="0"/>
                <a:ea typeface="MS PGothic" charset="0"/>
              </a:rPr>
              <a:t>in poultry farms.</a:t>
            </a:r>
            <a:endParaRPr lang="en-US" sz="1700" dirty="0"/>
          </a:p>
          <a:p>
            <a:pPr>
              <a:lnSpc>
                <a:spcPct val="100000"/>
              </a:lnSpc>
              <a:spcBef>
                <a:spcPts val="0"/>
              </a:spcBef>
              <a:spcAft>
                <a:spcPts val="1800"/>
              </a:spcAft>
            </a:pPr>
            <a:r>
              <a:rPr lang="en-US" sz="1700" dirty="0"/>
              <a:t>Offer an annual </a:t>
            </a:r>
            <a:r>
              <a:rPr lang="en-US" sz="1700" b="1" dirty="0"/>
              <a:t>influenza vaccine </a:t>
            </a:r>
            <a:r>
              <a:rPr lang="en-US" sz="1700" dirty="0"/>
              <a:t>to all livestock farmers and others who regularly come into </a:t>
            </a:r>
            <a:r>
              <a:rPr lang="en-US" sz="1700" b="1" dirty="0"/>
              <a:t>contact with poultry, wild birds or pigs</a:t>
            </a:r>
            <a:r>
              <a:rPr lang="en-US" sz="1700" dirty="0"/>
              <a:t>. </a:t>
            </a:r>
            <a:endParaRPr lang="en-US" sz="1700" dirty="0">
              <a:latin typeface="Arial" charset="0"/>
              <a:ea typeface="MS PGothic" charset="0"/>
            </a:endParaRPr>
          </a:p>
          <a:p>
            <a:pPr>
              <a:lnSpc>
                <a:spcPct val="100000"/>
              </a:lnSpc>
              <a:spcBef>
                <a:spcPts val="0"/>
              </a:spcBef>
              <a:spcAft>
                <a:spcPts val="1800"/>
              </a:spcAft>
              <a:defRPr/>
            </a:pPr>
            <a:r>
              <a:rPr lang="en-US" sz="1700" dirty="0">
                <a:latin typeface="Arial" charset="0"/>
                <a:ea typeface="MS PGothic" charset="0"/>
              </a:rPr>
              <a:t>Reduce the </a:t>
            </a:r>
            <a:r>
              <a:rPr lang="en-US" sz="1700" b="1" dirty="0">
                <a:latin typeface="Arial" charset="0"/>
                <a:ea typeface="MS PGothic" charset="0"/>
              </a:rPr>
              <a:t>density of poultry farms and the number of animals </a:t>
            </a:r>
            <a:r>
              <a:rPr lang="en-US" sz="1700" dirty="0">
                <a:latin typeface="Arial" charset="0"/>
                <a:ea typeface="MS PGothic" charset="0"/>
              </a:rPr>
              <a:t>to prevent the efficient transmission of zoonotic pathogens between poultry farms.</a:t>
            </a:r>
          </a:p>
          <a:p>
            <a:pPr>
              <a:lnSpc>
                <a:spcPct val="100000"/>
              </a:lnSpc>
              <a:spcBef>
                <a:spcPts val="0"/>
              </a:spcBef>
              <a:spcAft>
                <a:spcPts val="1800"/>
              </a:spcAft>
              <a:defRPr/>
            </a:pPr>
            <a:r>
              <a:rPr lang="en-US" sz="1700" dirty="0">
                <a:latin typeface="Arial" charset="0"/>
                <a:ea typeface="MS PGothic" charset="0"/>
              </a:rPr>
              <a:t>Aim for the </a:t>
            </a:r>
            <a:r>
              <a:rPr lang="en-US" sz="1700" b="1" dirty="0">
                <a:latin typeface="Arial" charset="0"/>
                <a:ea typeface="MS PGothic" charset="0"/>
              </a:rPr>
              <a:t>absence</a:t>
            </a:r>
            <a:r>
              <a:rPr lang="en-US" sz="1700" dirty="0">
                <a:latin typeface="Arial" charset="0"/>
                <a:ea typeface="MS PGothic" charset="0"/>
              </a:rPr>
              <a:t> </a:t>
            </a:r>
            <a:r>
              <a:rPr lang="en-US" sz="1700" b="1" dirty="0">
                <a:latin typeface="Arial" charset="0"/>
                <a:ea typeface="MS PGothic" charset="0"/>
              </a:rPr>
              <a:t>of poultry farms </a:t>
            </a:r>
            <a:r>
              <a:rPr lang="en-US" sz="1700" dirty="0">
                <a:latin typeface="Arial" charset="0"/>
                <a:ea typeface="MS PGothic" charset="0"/>
              </a:rPr>
              <a:t>in areas with abundant waterfowl (no new farms, reduction of existing farms).</a:t>
            </a:r>
          </a:p>
          <a:p>
            <a:pPr marL="0" indent="0">
              <a:buFont typeface="Wingdings" charset="0"/>
              <a:buNone/>
              <a:defRPr/>
            </a:pPr>
            <a:endParaRPr lang="en-US" sz="1800" dirty="0">
              <a:latin typeface="Arial" charset="0"/>
              <a:ea typeface="MS PGothic" charset="0"/>
            </a:endParaRPr>
          </a:p>
        </p:txBody>
      </p:sp>
    </p:spTree>
    <p:extLst>
      <p:ext uri="{BB962C8B-B14F-4D97-AF65-F5344CB8AC3E}">
        <p14:creationId xmlns:p14="http://schemas.microsoft.com/office/powerpoint/2010/main" val="448374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Requests to European Parliament members</a:t>
            </a:r>
          </a:p>
        </p:txBody>
      </p:sp>
      <p:sp>
        <p:nvSpPr>
          <p:cNvPr id="3" name="Content Placeholder 2"/>
          <p:cNvSpPr>
            <a:spLocks noGrp="1"/>
          </p:cNvSpPr>
          <p:nvPr>
            <p:ph idx="1"/>
          </p:nvPr>
        </p:nvSpPr>
        <p:spPr/>
        <p:txBody>
          <a:bodyPr/>
          <a:lstStyle/>
          <a:p>
            <a:r>
              <a:rPr lang="en-US" dirty="0"/>
              <a:t>Treat HPAI problem as matter of urgency</a:t>
            </a:r>
          </a:p>
          <a:p>
            <a:endParaRPr lang="en-US" dirty="0"/>
          </a:p>
          <a:p>
            <a:r>
              <a:rPr lang="en-US" dirty="0" smtClean="0"/>
              <a:t>For the broader public good, overcome opposition from </a:t>
            </a:r>
            <a:r>
              <a:rPr lang="en-GB" dirty="0" smtClean="0"/>
              <a:t>those with </a:t>
            </a:r>
            <a:r>
              <a:rPr lang="en-GB" dirty="0"/>
              <a:t>interests vested in the status </a:t>
            </a:r>
            <a:r>
              <a:rPr lang="en-GB" dirty="0" smtClean="0"/>
              <a:t>quo</a:t>
            </a:r>
            <a:endParaRPr lang="en-US" dirty="0"/>
          </a:p>
          <a:p>
            <a:endParaRPr lang="en-US" dirty="0"/>
          </a:p>
          <a:p>
            <a:r>
              <a:rPr lang="en-US" dirty="0"/>
              <a:t>Take One Health </a:t>
            </a:r>
            <a:r>
              <a:rPr lang="en-US" dirty="0" smtClean="0"/>
              <a:t>approach regarding poultry sector in Europe</a:t>
            </a:r>
            <a:endParaRPr lang="en-US" dirty="0"/>
          </a:p>
          <a:p>
            <a:pPr lvl="1"/>
            <a:r>
              <a:rPr lang="en-US" dirty="0"/>
              <a:t>Improved human health and welfare AND</a:t>
            </a:r>
          </a:p>
          <a:p>
            <a:pPr lvl="1"/>
            <a:r>
              <a:rPr lang="en-US" dirty="0"/>
              <a:t>Improved animal health and welfare AND</a:t>
            </a:r>
          </a:p>
          <a:p>
            <a:pPr lvl="1"/>
            <a:r>
              <a:rPr lang="en-US" dirty="0"/>
              <a:t>Improved environmental health and resilience</a:t>
            </a:r>
          </a:p>
        </p:txBody>
      </p:sp>
    </p:spTree>
    <p:extLst>
      <p:ext uri="{BB962C8B-B14F-4D97-AF65-F5344CB8AC3E}">
        <p14:creationId xmlns:p14="http://schemas.microsoft.com/office/powerpoint/2010/main" val="2078710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References</a:t>
            </a:r>
            <a:endParaRPr lang="en-GB" dirty="0"/>
          </a:p>
        </p:txBody>
      </p:sp>
      <p:sp>
        <p:nvSpPr>
          <p:cNvPr id="3" name="Content Placeholder 2"/>
          <p:cNvSpPr>
            <a:spLocks noGrp="1"/>
          </p:cNvSpPr>
          <p:nvPr>
            <p:ph idx="1"/>
          </p:nvPr>
        </p:nvSpPr>
        <p:spPr>
          <a:xfrm>
            <a:off x="304800" y="1185141"/>
            <a:ext cx="8534400" cy="4051300"/>
          </a:xfrm>
        </p:spPr>
        <p:txBody>
          <a:bodyPr/>
          <a:lstStyle/>
          <a:p>
            <a:r>
              <a:rPr lang="en-GB" sz="1100" dirty="0" err="1" smtClean="0"/>
              <a:t>Adlhoch</a:t>
            </a:r>
            <a:r>
              <a:rPr lang="en-GB" sz="1100" dirty="0" smtClean="0"/>
              <a:t> </a:t>
            </a:r>
            <a:r>
              <a:rPr lang="en-GB" sz="1100" dirty="0"/>
              <a:t>C, </a:t>
            </a:r>
            <a:r>
              <a:rPr lang="en-GB" sz="1100" dirty="0" err="1"/>
              <a:t>Baldinelli</a:t>
            </a:r>
            <a:r>
              <a:rPr lang="en-GB" sz="1100" dirty="0"/>
              <a:t> F, </a:t>
            </a:r>
            <a:r>
              <a:rPr lang="en-GB" sz="1100" dirty="0" err="1"/>
              <a:t>Fusaro</a:t>
            </a:r>
            <a:r>
              <a:rPr lang="en-GB" sz="1100" dirty="0"/>
              <a:t> A, </a:t>
            </a:r>
            <a:r>
              <a:rPr lang="en-GB" sz="1100" dirty="0" err="1"/>
              <a:t>Terregino</a:t>
            </a:r>
            <a:r>
              <a:rPr lang="en-GB" sz="1100" dirty="0"/>
              <a:t> C. Avian influenza, a new threat to public health in Europe? </a:t>
            </a:r>
            <a:r>
              <a:rPr lang="en-GB" sz="1100" dirty="0" err="1"/>
              <a:t>Clin</a:t>
            </a:r>
            <a:r>
              <a:rPr lang="en-GB" sz="1100" dirty="0"/>
              <a:t> </a:t>
            </a:r>
            <a:r>
              <a:rPr lang="en-GB" sz="1100" dirty="0" err="1"/>
              <a:t>Microbiol</a:t>
            </a:r>
            <a:r>
              <a:rPr lang="en-GB" sz="1100" dirty="0"/>
              <a:t> Infect. 2022 Feb;28(2):149-151. </a:t>
            </a:r>
            <a:r>
              <a:rPr lang="en-GB" sz="1100" dirty="0" err="1"/>
              <a:t>doi</a:t>
            </a:r>
            <a:r>
              <a:rPr lang="en-GB" sz="1100" dirty="0"/>
              <a:t>: 10.1016/j.cmi.2021.11.005</a:t>
            </a:r>
            <a:r>
              <a:rPr lang="en-GB" sz="1100" dirty="0" smtClean="0"/>
              <a:t>.</a:t>
            </a:r>
          </a:p>
          <a:p>
            <a:r>
              <a:rPr lang="en-US" altLang="en-US" sz="1100" dirty="0" err="1"/>
              <a:t>Bekedam</a:t>
            </a:r>
            <a:r>
              <a:rPr lang="en-US" altLang="en-US" sz="1100" dirty="0"/>
              <a:t>, 2021. </a:t>
            </a:r>
            <a:r>
              <a:rPr lang="en-US" altLang="en-US" sz="1100" dirty="0" err="1"/>
              <a:t>Zoönosen</a:t>
            </a:r>
            <a:r>
              <a:rPr lang="en-US" altLang="en-US" sz="1100" dirty="0"/>
              <a:t> in het vizier: rapport van de </a:t>
            </a:r>
            <a:r>
              <a:rPr lang="en-US" altLang="en-US" sz="1100" dirty="0" err="1"/>
              <a:t>expertgroep</a:t>
            </a:r>
            <a:r>
              <a:rPr lang="en-US" altLang="en-US" sz="1100" dirty="0"/>
              <a:t> </a:t>
            </a:r>
            <a:r>
              <a:rPr lang="en-US" altLang="en-US" sz="1100" dirty="0" err="1"/>
              <a:t>zoönosen</a:t>
            </a:r>
            <a:r>
              <a:rPr lang="en-US" altLang="en-US" sz="1100" dirty="0"/>
              <a:t>. </a:t>
            </a:r>
            <a:r>
              <a:rPr lang="en-US" altLang="en-US" sz="1100" dirty="0">
                <a:hlinkClick r:id="rId2"/>
              </a:rPr>
              <a:t>https://</a:t>
            </a:r>
            <a:r>
              <a:rPr lang="en-US" altLang="en-US" sz="1100" dirty="0" smtClean="0">
                <a:hlinkClick r:id="rId2"/>
              </a:rPr>
              <a:t>www.tweedekamer.nl/kamerstukken/brieven_regering/detail/2021Z12901/2021D27686</a:t>
            </a:r>
            <a:endParaRPr lang="en-GB" sz="1100" dirty="0" smtClean="0"/>
          </a:p>
          <a:p>
            <a:r>
              <a:rPr lang="en-GB" sz="1100" dirty="0" err="1"/>
              <a:t>Bodewes</a:t>
            </a:r>
            <a:r>
              <a:rPr lang="en-GB" sz="1100" dirty="0"/>
              <a:t> R, Kuiken T. Changing Role of Wild Birds in the Epidemiology of Avian Influenza A Viruses. </a:t>
            </a:r>
            <a:r>
              <a:rPr lang="en-GB" sz="1100" dirty="0" err="1"/>
              <a:t>Adv</a:t>
            </a:r>
            <a:r>
              <a:rPr lang="en-GB" sz="1100" dirty="0"/>
              <a:t> Virus Res. 2018;100:279-307. </a:t>
            </a:r>
            <a:r>
              <a:rPr lang="en-GB" sz="1100" dirty="0" err="1"/>
              <a:t>doi</a:t>
            </a:r>
            <a:r>
              <a:rPr lang="en-GB" sz="1100" dirty="0"/>
              <a:t>: 10.1016/bs.aivir.2017.10.007</a:t>
            </a:r>
            <a:r>
              <a:rPr lang="en-GB" sz="1100" dirty="0" smtClean="0"/>
              <a:t>.</a:t>
            </a:r>
          </a:p>
          <a:p>
            <a:r>
              <a:rPr lang="fr-FR" sz="1100" dirty="0" err="1">
                <a:ea typeface="ＭＳ Ｐゴシック" charset="0"/>
                <a:cs typeface="ＭＳ Ｐゴシック" charset="0"/>
              </a:rPr>
              <a:t>Dhingra</a:t>
            </a:r>
            <a:r>
              <a:rPr lang="fr-FR" sz="1100" dirty="0">
                <a:ea typeface="ＭＳ Ｐゴシック" charset="0"/>
                <a:cs typeface="ＭＳ Ｐゴシック" charset="0"/>
              </a:rPr>
              <a:t> MS, Artois J, </a:t>
            </a:r>
            <a:r>
              <a:rPr lang="fr-FR" sz="1100" dirty="0" err="1">
                <a:ea typeface="ＭＳ Ｐゴシック" charset="0"/>
                <a:cs typeface="ＭＳ Ｐゴシック" charset="0"/>
              </a:rPr>
              <a:t>Dellicour</a:t>
            </a:r>
            <a:r>
              <a:rPr lang="fr-FR" sz="1100" dirty="0">
                <a:ea typeface="ＭＳ Ｐゴシック" charset="0"/>
                <a:cs typeface="ＭＳ Ｐゴシック" charset="0"/>
              </a:rPr>
              <a:t> S, </a:t>
            </a:r>
            <a:r>
              <a:rPr lang="tr-TR" sz="1100" dirty="0">
                <a:ea typeface="ＭＳ Ｐゴシック" charset="0"/>
                <a:cs typeface="ＭＳ Ｐゴシック" charset="0"/>
              </a:rPr>
              <a:t>Lemey P, Dauphin G, Von </a:t>
            </a:r>
            <a:r>
              <a:rPr lang="de-DE" sz="1100" dirty="0" err="1">
                <a:ea typeface="ＭＳ Ｐゴシック" charset="0"/>
                <a:cs typeface="ＭＳ Ｐゴシック" charset="0"/>
              </a:rPr>
              <a:t>Dobschuetz</a:t>
            </a:r>
            <a:r>
              <a:rPr lang="de-DE" sz="1100" dirty="0">
                <a:ea typeface="ＭＳ Ｐゴシック" charset="0"/>
                <a:cs typeface="ＭＳ Ｐゴシック" charset="0"/>
              </a:rPr>
              <a:t> S, Van </a:t>
            </a:r>
            <a:r>
              <a:rPr lang="de-DE" sz="1100" dirty="0" err="1">
                <a:ea typeface="ＭＳ Ｐゴシック" charset="0"/>
                <a:cs typeface="ＭＳ Ｐゴシック" charset="0"/>
              </a:rPr>
              <a:t>Boeckel</a:t>
            </a:r>
            <a:r>
              <a:rPr lang="de-DE" sz="1100" dirty="0">
                <a:ea typeface="ＭＳ Ｐゴシック" charset="0"/>
                <a:cs typeface="ＭＳ Ｐゴシック" charset="0"/>
              </a:rPr>
              <a:t> TP, </a:t>
            </a:r>
            <a:r>
              <a:rPr lang="es-ES_tradnl" sz="1100" dirty="0" err="1">
                <a:ea typeface="ＭＳ Ｐゴシック" charset="0"/>
                <a:cs typeface="ＭＳ Ｐゴシック" charset="0"/>
              </a:rPr>
              <a:t>Castellan</a:t>
            </a:r>
            <a:r>
              <a:rPr lang="es-ES_tradnl" sz="1100" dirty="0">
                <a:ea typeface="ＭＳ Ｐゴシック" charset="0"/>
                <a:cs typeface="ＭＳ Ｐゴシック" charset="0"/>
              </a:rPr>
              <a:t> DM, </a:t>
            </a:r>
            <a:r>
              <a:rPr lang="es-ES_tradnl" sz="1100" dirty="0" err="1">
                <a:ea typeface="ＭＳ Ｐゴシック" charset="0"/>
                <a:cs typeface="ＭＳ Ｐゴシック" charset="0"/>
              </a:rPr>
              <a:t>Morzaria</a:t>
            </a:r>
            <a:r>
              <a:rPr lang="es-ES_tradnl" sz="1100" dirty="0">
                <a:ea typeface="ＭＳ Ｐゴシック" charset="0"/>
                <a:cs typeface="ＭＳ Ｐゴシック" charset="0"/>
              </a:rPr>
              <a:t> S and </a:t>
            </a:r>
            <a:r>
              <a:rPr lang="da-DK" sz="1100" dirty="0">
                <a:ea typeface="ＭＳ Ｐゴシック" charset="0"/>
                <a:cs typeface="ＭＳ Ｐゴシック" charset="0"/>
              </a:rPr>
              <a:t>Gilbert M </a:t>
            </a:r>
            <a:r>
              <a:rPr lang="en-US" sz="1100" dirty="0">
                <a:ea typeface="ＭＳ Ｐゴシック" charset="0"/>
                <a:cs typeface="ＭＳ Ｐゴシック" charset="0"/>
              </a:rPr>
              <a:t>(2018) Geographical and Historical Patterns in the Emergences of Novel </a:t>
            </a:r>
            <a:r>
              <a:rPr lang="it-IT" sz="1100" dirty="0">
                <a:ea typeface="ＭＳ Ｐゴシック" charset="0"/>
                <a:cs typeface="ＭＳ Ｐゴシック" charset="0"/>
              </a:rPr>
              <a:t>Highly Pathogenic Avian Influenza </a:t>
            </a:r>
            <a:r>
              <a:rPr lang="en-US" sz="1100" dirty="0">
                <a:ea typeface="ＭＳ Ｐゴシック" charset="0"/>
                <a:cs typeface="ＭＳ Ｐゴシック" charset="0"/>
              </a:rPr>
              <a:t>(HPAI) H5 and H7 Viruses in Poultry. Front. Vet. Sci. 5:84. </a:t>
            </a:r>
            <a:r>
              <a:rPr lang="hu-HU" sz="1100" dirty="0">
                <a:ea typeface="ＭＳ Ｐゴシック" charset="0"/>
                <a:cs typeface="ＭＳ Ｐゴシック" charset="0"/>
              </a:rPr>
              <a:t>doi: </a:t>
            </a:r>
            <a:r>
              <a:rPr lang="hu-HU" sz="1100" dirty="0" smtClean="0">
                <a:ea typeface="ＭＳ Ｐゴシック" charset="0"/>
                <a:cs typeface="ＭＳ Ｐゴシック" charset="0"/>
              </a:rPr>
              <a:t>10.3389/fvets.2018.00084</a:t>
            </a:r>
            <a:endParaRPr lang="en-GB" sz="1100" dirty="0" smtClean="0">
              <a:ea typeface="ＭＳ Ｐゴシック" charset="0"/>
              <a:cs typeface="ＭＳ Ｐゴシック" charset="0"/>
            </a:endParaRPr>
          </a:p>
          <a:p>
            <a:r>
              <a:rPr lang="en-GB" sz="1100" dirty="0"/>
              <a:t>EFSA AHAW Panel (EFSA Panel on Animal Health and Welfare), More S, </a:t>
            </a:r>
            <a:r>
              <a:rPr lang="en-GB" sz="1100" dirty="0" err="1"/>
              <a:t>BicoutD</a:t>
            </a:r>
            <a:r>
              <a:rPr lang="en-GB" sz="1100" dirty="0"/>
              <a:t>, </a:t>
            </a:r>
            <a:r>
              <a:rPr lang="en-GB" sz="1100" dirty="0" err="1"/>
              <a:t>Bøtner</a:t>
            </a:r>
            <a:r>
              <a:rPr lang="en-GB" sz="1100" dirty="0"/>
              <a:t> A, Butterworth A, </a:t>
            </a:r>
            <a:r>
              <a:rPr lang="en-GB" sz="1100" dirty="0" err="1"/>
              <a:t>Calistri</a:t>
            </a:r>
            <a:r>
              <a:rPr lang="en-GB" sz="1100" dirty="0"/>
              <a:t> P, </a:t>
            </a:r>
            <a:r>
              <a:rPr lang="en-GB" sz="1100" dirty="0" err="1"/>
              <a:t>Depner</a:t>
            </a:r>
            <a:r>
              <a:rPr lang="en-GB" sz="1100" dirty="0"/>
              <a:t> K, Edwards S, </a:t>
            </a:r>
            <a:r>
              <a:rPr lang="en-GB" sz="1100" dirty="0" err="1"/>
              <a:t>Garin-Bastuji</a:t>
            </a:r>
            <a:r>
              <a:rPr lang="en-GB" sz="1100" dirty="0"/>
              <a:t> B, Good M, </a:t>
            </a:r>
            <a:r>
              <a:rPr lang="en-GB" sz="1100" dirty="0" err="1"/>
              <a:t>GortazarSchmidt</a:t>
            </a:r>
            <a:r>
              <a:rPr lang="en-GB" sz="1100" dirty="0"/>
              <a:t> C, Michel V, Miranda MA, Nielsen SS, Raj M, </a:t>
            </a:r>
            <a:r>
              <a:rPr lang="en-GB" sz="1100" dirty="0" err="1"/>
              <a:t>Sihvonen</a:t>
            </a:r>
            <a:r>
              <a:rPr lang="en-GB" sz="1100" dirty="0"/>
              <a:t> L, </a:t>
            </a:r>
            <a:r>
              <a:rPr lang="en-GB" sz="1100" dirty="0" err="1"/>
              <a:t>Spoolder</a:t>
            </a:r>
            <a:r>
              <a:rPr lang="en-GB" sz="1100" dirty="0"/>
              <a:t> H, </a:t>
            </a:r>
            <a:r>
              <a:rPr lang="en-GB" sz="1100" dirty="0" err="1"/>
              <a:t>Thulke</a:t>
            </a:r>
            <a:r>
              <a:rPr lang="en-GB" sz="1100" dirty="0"/>
              <a:t> H-H, Velarde </a:t>
            </a:r>
            <a:r>
              <a:rPr lang="en-GB" sz="1100" dirty="0" err="1"/>
              <a:t>A,Willeberg</a:t>
            </a:r>
            <a:r>
              <a:rPr lang="en-GB" sz="1100" dirty="0"/>
              <a:t> P, </a:t>
            </a:r>
            <a:r>
              <a:rPr lang="en-GB" sz="1100" dirty="0" err="1"/>
              <a:t>Winckler</a:t>
            </a:r>
            <a:r>
              <a:rPr lang="en-GB" sz="1100" dirty="0"/>
              <a:t> C, Breed A, </a:t>
            </a:r>
            <a:r>
              <a:rPr lang="en-GB" sz="1100" dirty="0" err="1"/>
              <a:t>Brouwer</a:t>
            </a:r>
            <a:r>
              <a:rPr lang="en-GB" sz="1100" dirty="0"/>
              <a:t> A, </a:t>
            </a:r>
            <a:r>
              <a:rPr lang="en-GB" sz="1100" dirty="0" err="1"/>
              <a:t>Guillemain</a:t>
            </a:r>
            <a:r>
              <a:rPr lang="en-GB" sz="1100" dirty="0"/>
              <a:t> M, Harder T, </a:t>
            </a:r>
            <a:r>
              <a:rPr lang="en-GB" sz="1100" dirty="0" err="1"/>
              <a:t>Monne</a:t>
            </a:r>
            <a:r>
              <a:rPr lang="en-GB" sz="1100" dirty="0"/>
              <a:t> I, Roberts H, </a:t>
            </a:r>
            <a:r>
              <a:rPr lang="en-GB" sz="1100" dirty="0" err="1"/>
              <a:t>Baldinelli</a:t>
            </a:r>
            <a:r>
              <a:rPr lang="en-GB" sz="1100" dirty="0"/>
              <a:t> </a:t>
            </a:r>
            <a:r>
              <a:rPr lang="en-GB" sz="1100" dirty="0" err="1"/>
              <a:t>F,Barrucci</a:t>
            </a:r>
            <a:r>
              <a:rPr lang="en-GB" sz="1100" dirty="0"/>
              <a:t> F, </a:t>
            </a:r>
            <a:r>
              <a:rPr lang="en-GB" sz="1100" dirty="0" err="1"/>
              <a:t>Fabris</a:t>
            </a:r>
            <a:r>
              <a:rPr lang="en-GB" sz="1100" dirty="0"/>
              <a:t> C, Martino L, </a:t>
            </a:r>
            <a:r>
              <a:rPr lang="en-GB" sz="1100" dirty="0" err="1"/>
              <a:t>Mosbach</a:t>
            </a:r>
            <a:r>
              <a:rPr lang="en-GB" sz="1100" dirty="0"/>
              <a:t>-Schulz O, </a:t>
            </a:r>
            <a:r>
              <a:rPr lang="en-GB" sz="1100" dirty="0" err="1"/>
              <a:t>Verdonck</a:t>
            </a:r>
            <a:r>
              <a:rPr lang="en-GB" sz="1100" dirty="0"/>
              <a:t> F, </a:t>
            </a:r>
            <a:r>
              <a:rPr lang="en-GB" sz="1100" dirty="0" err="1"/>
              <a:t>Morgado</a:t>
            </a:r>
            <a:r>
              <a:rPr lang="en-GB" sz="1100" dirty="0"/>
              <a:t> J and </a:t>
            </a:r>
            <a:r>
              <a:rPr lang="en-GB" sz="1100" dirty="0" err="1"/>
              <a:t>Stegeman</a:t>
            </a:r>
            <a:r>
              <a:rPr lang="en-GB" sz="1100" dirty="0"/>
              <a:t> JA, 2017.Scientific opinion on avian influenza. EFSA Journal 2017;15(10):4991, 233 </a:t>
            </a:r>
            <a:r>
              <a:rPr lang="en-GB" sz="1100" dirty="0" err="1"/>
              <a:t>pp.https</a:t>
            </a:r>
            <a:r>
              <a:rPr lang="en-GB" sz="1100" dirty="0"/>
              <a:t>://doi.org/10.2903/j.efsa.2017.4991</a:t>
            </a:r>
          </a:p>
          <a:p>
            <a:r>
              <a:rPr lang="en-US" sz="1100"/>
              <a:t>EFSA (European Food Safety Authority), ECDC (European Centre for Disease Prevention and Control),EURL (European Reference Laboratory forAvian Influenza), Adlhoch C,Fusaro A, Gonzales JL, Kuiken T,Marangon S, NiqueuxÉ, Staubach C, Terregino C, Aznar I, Muñoz Guajardo Iand Baldinelli F, 2021. Scientific report: Avian influenza overview September–December 2021.94pp.https://doi.org/10.2903/j.efsa.2021.7108</a:t>
            </a:r>
            <a:endParaRPr lang="en-GB" sz="1100" dirty="0"/>
          </a:p>
          <a:p>
            <a:r>
              <a:rPr lang="en-GB" sz="1100" dirty="0" err="1" smtClean="0"/>
              <a:t>Horimoto</a:t>
            </a:r>
            <a:r>
              <a:rPr lang="en-GB" sz="1100" dirty="0" smtClean="0"/>
              <a:t> </a:t>
            </a:r>
            <a:r>
              <a:rPr lang="en-GB" sz="1100" dirty="0"/>
              <a:t>T, </a:t>
            </a:r>
            <a:r>
              <a:rPr lang="en-GB" sz="1100" dirty="0" err="1"/>
              <a:t>Kawaoka</a:t>
            </a:r>
            <a:r>
              <a:rPr lang="en-GB" sz="1100" dirty="0"/>
              <a:t> Y. Influenza: lessons from past pandemics, warnings from current incidents. Nat Rev </a:t>
            </a:r>
            <a:r>
              <a:rPr lang="en-GB" sz="1100" dirty="0" err="1"/>
              <a:t>Microbiol</a:t>
            </a:r>
            <a:r>
              <a:rPr lang="en-GB" sz="1100" dirty="0"/>
              <a:t>. 2005 Aug;3(8):591-600. </a:t>
            </a:r>
            <a:r>
              <a:rPr lang="en-GB" sz="1100" dirty="0" err="1"/>
              <a:t>doi</a:t>
            </a:r>
            <a:r>
              <a:rPr lang="en-GB" sz="1100" dirty="0"/>
              <a:t>: 10.1038/nrmicro1208</a:t>
            </a:r>
            <a:r>
              <a:rPr lang="en-GB" sz="1100" dirty="0" smtClean="0"/>
              <a:t>.</a:t>
            </a:r>
          </a:p>
          <a:p>
            <a:r>
              <a:rPr lang="en-GB" sz="1100" dirty="0" err="1"/>
              <a:t>Reperant</a:t>
            </a:r>
            <a:r>
              <a:rPr lang="en-GB" sz="1100" dirty="0"/>
              <a:t>, L.A., </a:t>
            </a:r>
            <a:r>
              <a:rPr lang="en-GB" sz="1100" dirty="0" err="1"/>
              <a:t>Cornaglia</a:t>
            </a:r>
            <a:r>
              <a:rPr lang="en-GB" sz="1100" dirty="0"/>
              <a:t>, G., Osterhaus , A.D.M.E. (2012). The Importance of Understanding the Human–Animal Interface. In: Mackenzie, J., </a:t>
            </a:r>
            <a:r>
              <a:rPr lang="en-GB" sz="1100" dirty="0" err="1"/>
              <a:t>Jeggo</a:t>
            </a:r>
            <a:r>
              <a:rPr lang="en-GB" sz="1100" dirty="0"/>
              <a:t>, M., </a:t>
            </a:r>
            <a:r>
              <a:rPr lang="en-GB" sz="1100" dirty="0" err="1"/>
              <a:t>Daszak</a:t>
            </a:r>
            <a:r>
              <a:rPr lang="en-GB" sz="1100" dirty="0"/>
              <a:t>, P., </a:t>
            </a:r>
            <a:r>
              <a:rPr lang="en-GB" sz="1100" dirty="0" err="1"/>
              <a:t>Richt</a:t>
            </a:r>
            <a:r>
              <a:rPr lang="en-GB" sz="1100" dirty="0"/>
              <a:t>, J. (</a:t>
            </a:r>
            <a:r>
              <a:rPr lang="en-GB" sz="1100" dirty="0" err="1"/>
              <a:t>eds</a:t>
            </a:r>
            <a:r>
              <a:rPr lang="en-GB" sz="1100" dirty="0"/>
              <a:t>) One Health: The Human-Animal-Environment Interfaces in Emerging Infectious Diseases. Current Topics in Microbiology and Immunology, </a:t>
            </a:r>
            <a:r>
              <a:rPr lang="en-GB" sz="1100" dirty="0" err="1"/>
              <a:t>vol</a:t>
            </a:r>
            <a:r>
              <a:rPr lang="en-GB" sz="1100" dirty="0"/>
              <a:t> 365. Springer, Berlin, Heidelberg. </a:t>
            </a:r>
            <a:r>
              <a:rPr lang="en-GB" sz="1100" dirty="0">
                <a:hlinkClick r:id="rId3"/>
              </a:rPr>
              <a:t>https://</a:t>
            </a:r>
            <a:r>
              <a:rPr lang="en-GB" sz="1100" dirty="0" smtClean="0">
                <a:hlinkClick r:id="rId3"/>
              </a:rPr>
              <a:t>doi.org/10.1007/82_2012_269</a:t>
            </a:r>
            <a:endParaRPr lang="en-GB" sz="1100" dirty="0" smtClean="0"/>
          </a:p>
          <a:p>
            <a:r>
              <a:rPr lang="nl-NL" sz="1100" u="sng" dirty="0" smtClean="0">
                <a:hlinkClick r:id="rId4"/>
              </a:rPr>
              <a:t>WHO 2021: https</a:t>
            </a:r>
            <a:r>
              <a:rPr lang="nl-NL" sz="1100" u="sng" dirty="0">
                <a:hlinkClick r:id="rId4"/>
              </a:rPr>
              <a:t>://</a:t>
            </a:r>
            <a:r>
              <a:rPr lang="nl-NL" sz="1100" u="sng" dirty="0" smtClean="0">
                <a:hlinkClick r:id="rId4"/>
              </a:rPr>
              <a:t>cdn.who.int/media/docs/default-source/influenza/h5n1-human-case-cumulative-table/2021_dec_tableh5n1.pdf?sfvrsn=59e10798_9&amp;download=true</a:t>
            </a:r>
            <a:endParaRPr lang="nl-NL" sz="1100" u="sng" dirty="0" smtClean="0"/>
          </a:p>
          <a:p>
            <a:endParaRPr lang="en-GB" sz="1100" dirty="0"/>
          </a:p>
          <a:p>
            <a:endParaRPr lang="en-US" sz="1100" dirty="0">
              <a:ea typeface="ＭＳ Ｐゴシック" charset="0"/>
              <a:cs typeface="ＭＳ Ｐゴシック" charset="0"/>
            </a:endParaRPr>
          </a:p>
        </p:txBody>
      </p:sp>
    </p:spTree>
    <p:extLst>
      <p:ext uri="{BB962C8B-B14F-4D97-AF65-F5344CB8AC3E}">
        <p14:creationId xmlns:p14="http://schemas.microsoft.com/office/powerpoint/2010/main" val="20688143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897" name="Group 3"/>
          <p:cNvGrpSpPr>
            <a:grpSpLocks/>
          </p:cNvGrpSpPr>
          <p:nvPr/>
        </p:nvGrpSpPr>
        <p:grpSpPr bwMode="auto">
          <a:xfrm>
            <a:off x="0" y="0"/>
            <a:ext cx="9144000" cy="6858000"/>
            <a:chOff x="0" y="0"/>
            <a:chExt cx="9144000" cy="6858000"/>
          </a:xfrm>
        </p:grpSpPr>
        <p:pic>
          <p:nvPicPr>
            <p:cNvPr id="80898" name="Picture 3" descr="viroscience_powerpoint_image-07.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0899" name="Picture 10" descr="virosciencelab_stamp-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3700" y="1358900"/>
              <a:ext cx="3060700" cy="306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2000" advTm="24473"/>
    </mc:Choice>
    <mc:Fallback xmlns="">
      <p:transition xmlns:p14="http://schemas.microsoft.com/office/powerpoint/2010/main" spd="slow" advTm="24473"/>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dirty="0" err="1"/>
              <a:t>H</a:t>
            </a:r>
            <a:r>
              <a:rPr lang="nl-NL" dirty="0" err="1" smtClean="0"/>
              <a:t>ighly</a:t>
            </a:r>
            <a:r>
              <a:rPr lang="nl-NL" dirty="0" smtClean="0"/>
              <a:t> </a:t>
            </a:r>
            <a:r>
              <a:rPr lang="nl-NL" dirty="0" err="1" smtClean="0"/>
              <a:t>pathogenic</a:t>
            </a:r>
            <a:r>
              <a:rPr lang="nl-NL" dirty="0" smtClean="0"/>
              <a:t> influenza virus (bird flu virus) normally not in nature: conversion takes place in poultry</a:t>
            </a:r>
            <a:br>
              <a:rPr lang="nl-NL" dirty="0" smtClean="0"/>
            </a:br>
            <a:r>
              <a:rPr lang="nl-NL" sz="1400" b="0" i="1" dirty="0" smtClean="0"/>
              <a:t>(</a:t>
            </a:r>
            <a:r>
              <a:rPr lang="nl-NL" sz="1400" b="0" i="1" dirty="0" err="1" smtClean="0"/>
              <a:t>Horimoto</a:t>
            </a:r>
            <a:r>
              <a:rPr lang="nl-NL" sz="1400" b="0" i="1" dirty="0" smtClean="0"/>
              <a:t> &amp; </a:t>
            </a:r>
            <a:r>
              <a:rPr lang="nl-NL" sz="1400" b="0" i="1" dirty="0" err="1" smtClean="0"/>
              <a:t>Kawaoka</a:t>
            </a:r>
            <a:r>
              <a:rPr lang="nl-NL" sz="1400" b="0" i="1" dirty="0" smtClean="0"/>
              <a:t> 2005 Nature </a:t>
            </a:r>
            <a:r>
              <a:rPr lang="nl-NL" sz="1400" b="0" i="1" dirty="0" err="1" smtClean="0"/>
              <a:t>Rev</a:t>
            </a:r>
            <a:r>
              <a:rPr lang="nl-NL" sz="1400" b="0" i="1" dirty="0" smtClean="0"/>
              <a:t> </a:t>
            </a:r>
            <a:r>
              <a:rPr lang="nl-NL" sz="1400" b="0" i="1" dirty="0" err="1" smtClean="0"/>
              <a:t>Microbiol</a:t>
            </a:r>
            <a:r>
              <a:rPr lang="nl-NL" sz="1400" b="0" i="1" dirty="0" smtClean="0"/>
              <a:t>)</a:t>
            </a:r>
            <a:endParaRPr lang="en-GB" b="0" dirty="0"/>
          </a:p>
        </p:txBody>
      </p:sp>
      <p:pic>
        <p:nvPicPr>
          <p:cNvPr id="870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97" t="13054" r="52438" b="32657"/>
          <a:stretch/>
        </p:blipFill>
        <p:spPr bwMode="auto">
          <a:xfrm>
            <a:off x="900781" y="1447801"/>
            <a:ext cx="7219667" cy="522697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8044264"/>
      </p:ext>
    </p:extLst>
  </p:cSld>
  <p:clrMapOvr>
    <a:masterClrMapping/>
  </p:clrMapOvr>
  <mc:AlternateContent xmlns:mc="http://schemas.openxmlformats.org/markup-compatibility/2006" xmlns:p14="http://schemas.microsoft.com/office/powerpoint/2010/main">
    <mc:Choice Requires="p14">
      <p:transition spd="slow" p14:dur="2000" advTm="114155"/>
    </mc:Choice>
    <mc:Fallback xmlns="">
      <p:transition xmlns:p14="http://schemas.microsoft.com/office/powerpoint/2010/main" spd="slow" advTm="114155"/>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5"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20415" t="17408" r="45852" b="50673"/>
          <a:stretch/>
        </p:blipFill>
        <p:spPr bwMode="auto">
          <a:xfrm>
            <a:off x="0" y="1447800"/>
            <a:ext cx="8972434" cy="530649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sp>
        <p:nvSpPr>
          <p:cNvPr id="3" name="Title 2"/>
          <p:cNvSpPr>
            <a:spLocks noGrp="1"/>
          </p:cNvSpPr>
          <p:nvPr>
            <p:ph type="title"/>
          </p:nvPr>
        </p:nvSpPr>
        <p:spPr/>
        <p:txBody>
          <a:bodyPr/>
          <a:lstStyle/>
          <a:p>
            <a:r>
              <a:rPr lang="en-US"/>
              <a:t>Increase in HPAI outbreaks linked to increase in poultry production</a:t>
            </a:r>
            <a:br>
              <a:rPr lang="en-US"/>
            </a:br>
            <a:r>
              <a:rPr lang="en-US" sz="1400" b="0" i="1"/>
              <a:t>(Reperant et al. 2012 </a:t>
            </a:r>
            <a:r>
              <a:rPr lang="nl-NL" sz="1400" b="0" i="1"/>
              <a:t>Curr Top Microbiol Immunol.)</a:t>
            </a:r>
            <a:r>
              <a:rPr lang="en-US" i="1"/>
              <a:t/>
            </a:r>
            <a:br>
              <a:rPr lang="en-US" i="1"/>
            </a:br>
            <a:endParaRPr lang="en-US"/>
          </a:p>
        </p:txBody>
      </p:sp>
    </p:spTree>
    <p:extLst>
      <p:ext uri="{BB962C8B-B14F-4D97-AF65-F5344CB8AC3E}">
        <p14:creationId xmlns:p14="http://schemas.microsoft.com/office/powerpoint/2010/main" val="1473455869"/>
      </p:ext>
    </p:extLst>
  </p:cSld>
  <p:clrMapOvr>
    <a:masterClrMapping/>
  </p:clrMapOvr>
  <mc:AlternateContent xmlns:mc="http://schemas.openxmlformats.org/markup-compatibility/2006" xmlns:p14="http://schemas.microsoft.com/office/powerpoint/2010/main">
    <mc:Choice Requires="p14">
      <p:transition spd="slow" p14:dur="2000" advTm="36595"/>
    </mc:Choice>
    <mc:Fallback xmlns="">
      <p:transition xmlns:p14="http://schemas.microsoft.com/office/powerpoint/2010/main" spd="slow" advTm="36595"/>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r>
              <a:rPr lang="en-US">
                <a:latin typeface="Arial" charset="0"/>
                <a:ea typeface="ＭＳ Ｐゴシック" charset="0"/>
                <a:cs typeface="ＭＳ Ｐゴシック" charset="0"/>
              </a:rPr>
              <a:t>Conversions to HPAI virus mostly happen in intensive production systems (36/39), and mostly in Europe (14/39)</a:t>
            </a:r>
            <a:br>
              <a:rPr lang="en-US">
                <a:latin typeface="Arial" charset="0"/>
                <a:ea typeface="ＭＳ Ｐゴシック" charset="0"/>
                <a:cs typeface="ＭＳ Ｐゴシック" charset="0"/>
              </a:rPr>
            </a:br>
            <a:r>
              <a:rPr lang="en-US" sz="1400" b="0" i="1">
                <a:latin typeface="Arial" charset="0"/>
                <a:ea typeface="ＭＳ Ｐゴシック" charset="0"/>
                <a:cs typeface="ＭＳ Ｐゴシック" charset="0"/>
              </a:rPr>
              <a:t>(Dhingra et al. 2015, Front Vet Sci)</a:t>
            </a:r>
            <a:endParaRPr lang="en-US" b="0" i="1">
              <a:latin typeface="Arial" charset="0"/>
              <a:ea typeface="ＭＳ Ｐゴシック" charset="0"/>
              <a:cs typeface="ＭＳ Ｐゴシック" charset="0"/>
            </a:endParaRPr>
          </a:p>
        </p:txBody>
      </p:sp>
      <p:pic>
        <p:nvPicPr>
          <p:cNvPr id="50178" name="Picture 3"/>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48893"/>
            <a:ext cx="8510588" cy="45139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2628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44503"/>
            <a:ext cx="8770544" cy="1003300"/>
          </a:xfrm>
        </p:spPr>
        <p:txBody>
          <a:bodyPr/>
          <a:lstStyle/>
          <a:p>
            <a:r>
              <a:rPr lang="en-US" dirty="0"/>
              <a:t>Current HPAI virus (H5 HPAI, Goose/Guangdong lineage) now adapted to circulation in wild birds &gt; </a:t>
            </a:r>
            <a:r>
              <a:rPr lang="en-US" dirty="0" smtClean="0"/>
              <a:t>serious problem</a:t>
            </a:r>
            <a:br>
              <a:rPr lang="en-US" dirty="0" smtClean="0"/>
            </a:br>
            <a:r>
              <a:rPr lang="en-US" sz="1600" b="0" i="1" dirty="0" smtClean="0"/>
              <a:t>(Kuiken &amp; </a:t>
            </a:r>
            <a:r>
              <a:rPr lang="en-US" sz="1600" b="0" i="1" dirty="0" err="1" smtClean="0"/>
              <a:t>Bodewes</a:t>
            </a:r>
            <a:r>
              <a:rPr lang="en-US" sz="1600" b="0" i="1" dirty="0" smtClean="0"/>
              <a:t> 2018 </a:t>
            </a:r>
            <a:r>
              <a:rPr lang="en-US" sz="1600" b="0" i="1" dirty="0" err="1" smtClean="0"/>
              <a:t>Adv</a:t>
            </a:r>
            <a:r>
              <a:rPr lang="en-US" sz="1600" b="0" i="1" dirty="0" smtClean="0"/>
              <a:t> Virus Res)</a:t>
            </a:r>
            <a:endParaRPr lang="en-US" sz="1600" b="0" i="1" dirty="0"/>
          </a:p>
        </p:txBody>
      </p:sp>
      <p:pic>
        <p:nvPicPr>
          <p:cNvPr id="4" name="Picture 3" descr="Fig_3_Bodewes&amp;Kuiken.tif"/>
          <p:cNvPicPr>
            <a:picLocks noChangeAspect="1"/>
          </p:cNvPicPr>
          <p:nvPr/>
        </p:nvPicPr>
        <p:blipFill rotWithShape="1">
          <a:blip r:embed="rId2">
            <a:extLst>
              <a:ext uri="{28A0092B-C50C-407E-A947-70E740481C1C}">
                <a14:useLocalDpi xmlns:a14="http://schemas.microsoft.com/office/drawing/2010/main" val="0"/>
              </a:ext>
            </a:extLst>
          </a:blip>
          <a:srcRect t="3561" b="68599"/>
          <a:stretch/>
        </p:blipFill>
        <p:spPr>
          <a:xfrm>
            <a:off x="304800" y="1979030"/>
            <a:ext cx="4110724" cy="2009897"/>
          </a:xfrm>
          <a:prstGeom prst="rect">
            <a:avLst/>
          </a:prstGeom>
          <a:ln w="12700" cap="sq" cmpd="sng">
            <a:solidFill>
              <a:schemeClr val="tx1"/>
            </a:solidFill>
            <a:prstDash val="solid"/>
            <a:miter lim="800000"/>
          </a:ln>
          <a:effectLst>
            <a:outerShdw blurRad="50800" dist="38100" dir="2700000" algn="tl" rotWithShape="0">
              <a:srgbClr val="000000">
                <a:alpha val="43000"/>
              </a:srgbClr>
            </a:outerShdw>
          </a:effectLst>
        </p:spPr>
      </p:pic>
      <p:pic>
        <p:nvPicPr>
          <p:cNvPr id="5" name="Picture 4" descr="Fig_3_Bodewes&amp;Kuiken.tif"/>
          <p:cNvPicPr>
            <a:picLocks noChangeAspect="1"/>
          </p:cNvPicPr>
          <p:nvPr/>
        </p:nvPicPr>
        <p:blipFill rotWithShape="1">
          <a:blip r:embed="rId2">
            <a:extLst>
              <a:ext uri="{28A0092B-C50C-407E-A947-70E740481C1C}">
                <a14:useLocalDpi xmlns:a14="http://schemas.microsoft.com/office/drawing/2010/main" val="0"/>
              </a:ext>
            </a:extLst>
          </a:blip>
          <a:srcRect t="65742" b="6418"/>
          <a:stretch/>
        </p:blipFill>
        <p:spPr>
          <a:xfrm>
            <a:off x="4704664" y="4553193"/>
            <a:ext cx="4110724" cy="2009897"/>
          </a:xfrm>
          <a:prstGeom prst="rect">
            <a:avLst/>
          </a:prstGeom>
          <a:ln w="12700" cap="sq" cmpd="sng">
            <a:solidFill>
              <a:schemeClr val="tx1"/>
            </a:solidFill>
            <a:prstDash val="solid"/>
            <a:miter lim="800000"/>
          </a:ln>
          <a:effectLst>
            <a:outerShdw blurRad="50800" dist="38100" dir="2700000" algn="tl" rotWithShape="0">
              <a:srgbClr val="000000">
                <a:alpha val="43000"/>
              </a:srgbClr>
            </a:outerShdw>
          </a:effectLst>
        </p:spPr>
      </p:pic>
      <p:sp>
        <p:nvSpPr>
          <p:cNvPr id="6" name="TextBox 5"/>
          <p:cNvSpPr txBox="1"/>
          <p:nvPr/>
        </p:nvSpPr>
        <p:spPr bwMode="auto">
          <a:xfrm>
            <a:off x="738042" y="1530795"/>
            <a:ext cx="3073978" cy="37959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none" rtlCol="0">
            <a:spAutoFit/>
          </a:bodyPr>
          <a:lstStyle/>
          <a:p>
            <a:pPr eaLnBrk="1" hangingPunct="1">
              <a:buNone/>
            </a:pPr>
            <a:r>
              <a:rPr lang="en-US" sz="1600">
                <a:latin typeface="+mj-lt"/>
              </a:rPr>
              <a:t>Traditional bird flu epidemiology</a:t>
            </a:r>
          </a:p>
        </p:txBody>
      </p:sp>
      <p:sp>
        <p:nvSpPr>
          <p:cNvPr id="7" name="TextBox 6"/>
          <p:cNvSpPr txBox="1"/>
          <p:nvPr/>
        </p:nvSpPr>
        <p:spPr bwMode="auto">
          <a:xfrm>
            <a:off x="4537824" y="4070636"/>
            <a:ext cx="4537520" cy="379591"/>
          </a:xfrm>
          <a:prstGeom prst="rect">
            <a:avLst/>
          </a:prstGeom>
          <a:noFill/>
          <a:ln w="38100">
            <a:noFill/>
            <a:miter lim="800000"/>
            <a:headEnd/>
            <a:tailEnd/>
          </a:ln>
          <a:extLst>
            <a:ext uri="{909E8E84-426E-40dd-AFC4-6F175D3DCCD1}">
              <a14:hiddenFill xmlns="" xmlns:a14="http://schemas.microsoft.com/office/drawing/2010/main">
                <a:solidFill>
                  <a:srgbClr val="FFFFFF"/>
                </a:solidFill>
              </a14:hiddenFill>
            </a:ext>
          </a:extLst>
        </p:spPr>
        <p:txBody>
          <a:bodyPr wrap="none" rtlCol="0">
            <a:spAutoFit/>
          </a:bodyPr>
          <a:lstStyle/>
          <a:p>
            <a:pPr eaLnBrk="1" hangingPunct="1">
              <a:buNone/>
            </a:pPr>
            <a:r>
              <a:rPr lang="en-US" sz="1600">
                <a:latin typeface="+mj-lt"/>
              </a:rPr>
              <a:t>Current epidemiology, H5 bird flu Gs/Gd lineage</a:t>
            </a:r>
          </a:p>
        </p:txBody>
      </p:sp>
    </p:spTree>
    <p:extLst>
      <p:ext uri="{BB962C8B-B14F-4D97-AF65-F5344CB8AC3E}">
        <p14:creationId xmlns:p14="http://schemas.microsoft.com/office/powerpoint/2010/main" val="11518505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Magnitude H5 HPAI </a:t>
            </a:r>
            <a:r>
              <a:rPr lang="en-US" dirty="0" err="1"/>
              <a:t>Gs</a:t>
            </a:r>
            <a:r>
              <a:rPr lang="en-US" dirty="0"/>
              <a:t>/</a:t>
            </a:r>
            <a:r>
              <a:rPr lang="en-US" dirty="0" err="1"/>
              <a:t>Gd</a:t>
            </a:r>
            <a:r>
              <a:rPr lang="en-US" dirty="0"/>
              <a:t> outbreaks in Europe, </a:t>
            </a:r>
            <a:r>
              <a:rPr lang="en-US" dirty="0" smtClean="0"/>
              <a:t>2016-2022 </a:t>
            </a:r>
            <a:r>
              <a:rPr lang="en-US" sz="1400" b="0" i="1" dirty="0"/>
              <a:t>(EFSA </a:t>
            </a:r>
            <a:r>
              <a:rPr lang="en-US" sz="1400" b="0" i="1" dirty="0" smtClean="0"/>
              <a:t>in prep.)</a:t>
            </a:r>
            <a:endParaRPr lang="en-US" dirty="0"/>
          </a:p>
        </p:txBody>
      </p:sp>
      <p:pic>
        <p:nvPicPr>
          <p:cNvPr id="5" name="Picture 4">
            <a:extLst>
              <a:ext uri="{FF2B5EF4-FFF2-40B4-BE49-F238E27FC236}">
                <a16:creationId xmlns:a16="http://schemas.microsoft.com/office/drawing/2014/main" id="{2E472315-140D-445A-8127-FD6BE3216CBF}"/>
              </a:ext>
            </a:extLst>
          </p:cNvPr>
          <p:cNvPicPr/>
          <p:nvPr/>
        </p:nvPicPr>
        <p:blipFill>
          <a:blip r:embed="rId3"/>
          <a:stretch>
            <a:fillRect/>
          </a:stretch>
        </p:blipFill>
        <p:spPr>
          <a:xfrm>
            <a:off x="304800" y="1447806"/>
            <a:ext cx="8510588" cy="5092729"/>
          </a:xfrm>
          <a:prstGeom prst="rect">
            <a:avLst/>
          </a:prstGeom>
        </p:spPr>
      </p:pic>
    </p:spTree>
    <p:extLst>
      <p:ext uri="{BB962C8B-B14F-4D97-AF65-F5344CB8AC3E}">
        <p14:creationId xmlns:p14="http://schemas.microsoft.com/office/powerpoint/2010/main" val="27885035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HPAI </a:t>
            </a:r>
            <a:r>
              <a:rPr lang="en-US" dirty="0" err="1"/>
              <a:t>Gs</a:t>
            </a:r>
            <a:r>
              <a:rPr lang="en-US" dirty="0"/>
              <a:t>/</a:t>
            </a:r>
            <a:r>
              <a:rPr lang="en-US" dirty="0" err="1"/>
              <a:t>Gd</a:t>
            </a:r>
            <a:r>
              <a:rPr lang="en-US" dirty="0"/>
              <a:t> H5NX in Europe, 2021 to 2022 (1 March): 3276 cases in domestic and wild birds, over 10 million birds killed, 33 </a:t>
            </a:r>
            <a:r>
              <a:rPr lang="en-US" dirty="0" smtClean="0"/>
              <a:t>countries </a:t>
            </a:r>
            <a:r>
              <a:rPr lang="en-US" sz="1600" b="0" i="1" dirty="0" smtClean="0"/>
              <a:t>(EFSA in prep.)</a:t>
            </a:r>
            <a:endParaRPr lang="en-US" sz="1600" b="0" i="1" dirty="0"/>
          </a:p>
        </p:txBody>
      </p:sp>
      <p:pic>
        <p:nvPicPr>
          <p:cNvPr id="4" name="Picture 3"/>
          <p:cNvPicPr>
            <a:picLocks noChangeAspect="1"/>
          </p:cNvPicPr>
          <p:nvPr/>
        </p:nvPicPr>
        <p:blipFill rotWithShape="1">
          <a:blip r:embed="rId3">
            <a:extLst>
              <a:ext uri="{FF2B5EF4-FFF2-40B4-BE49-F238E27FC236}">
                <a16:creationI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ex="http://schemas.microsoft.com/office/word/2018/wordml/cex" xmlns:w16cid="http://schemas.microsoft.com/office/word/2016/wordml/cid" xmlns:w16="http://schemas.microsoft.com/office/word/2018/wordml" xmlns:w16sdtdh="http://schemas.microsoft.com/office/word/2020/wordml/sdtdatahash"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o="urn:schemas-microsoft-com:office:office" xmlns:v="urn:schemas-microsoft-com:vml" xmlns:w10="urn:schemas-microsoft-com:office:word" xmlns:w="http://schemas.openxmlformats.org/wordprocessingml/2006/main" xmlns:a14="http://schemas.microsoft.com/office/drawing/2010/main" xmlns:a16="http://schemas.microsoft.com/office/drawing/2014/main" xmlns:arto="http://schemas.microsoft.com/office/word/2006/arto" xmlns:lc="http://schemas.openxmlformats.org/drawingml/2006/lockedCanvas" id="{D154ADA8-1FC2-4C0B-B372-07C3805377F1}"/>
              </a:ext>
            </a:extLst>
          </a:blip>
          <a:srcRect l="50240" t="67412"/>
          <a:stretch/>
        </p:blipFill>
        <p:spPr>
          <a:xfrm>
            <a:off x="841026" y="1695779"/>
            <a:ext cx="7410401" cy="5162223"/>
          </a:xfrm>
          <a:prstGeom prst="rect">
            <a:avLst/>
          </a:prstGeom>
        </p:spPr>
      </p:pic>
    </p:spTree>
    <p:extLst>
      <p:ext uri="{BB962C8B-B14F-4D97-AF65-F5344CB8AC3E}">
        <p14:creationId xmlns:p14="http://schemas.microsoft.com/office/powerpoint/2010/main" val="390439700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Human cases of </a:t>
            </a:r>
            <a:r>
              <a:rPr lang="nl-NL">
                <a:latin typeface="Arial" charset="0"/>
                <a:ea typeface="ＭＳ Ｐゴシック" charset="0"/>
                <a:cs typeface="ＭＳ Ｐゴシック" charset="0"/>
              </a:rPr>
              <a:t>H5 HPAI Gs/Gd virus infection</a:t>
            </a:r>
            <a:r>
              <a:rPr lang="en-US"/>
              <a:t> </a:t>
            </a:r>
          </a:p>
        </p:txBody>
      </p:sp>
      <p:sp>
        <p:nvSpPr>
          <p:cNvPr id="6" name="Content Placeholder 5"/>
          <p:cNvSpPr>
            <a:spLocks noGrp="1"/>
          </p:cNvSpPr>
          <p:nvPr>
            <p:ph idx="1"/>
          </p:nvPr>
        </p:nvSpPr>
        <p:spPr/>
        <p:txBody>
          <a:bodyPr/>
          <a:lstStyle/>
          <a:p>
            <a:r>
              <a:rPr lang="nl-NL" dirty="0"/>
              <a:t>2013-2021: </a:t>
            </a:r>
            <a:r>
              <a:rPr lang="nl-NL" dirty="0" smtClean="0"/>
              <a:t>863 human </a:t>
            </a:r>
            <a:r>
              <a:rPr lang="nl-NL" dirty="0" err="1" smtClean="0"/>
              <a:t>Gs</a:t>
            </a:r>
            <a:r>
              <a:rPr lang="nl-NL" dirty="0" smtClean="0"/>
              <a:t>/Gd H5 </a:t>
            </a:r>
            <a:r>
              <a:rPr lang="nl-NL" dirty="0" err="1" smtClean="0"/>
              <a:t>infections</a:t>
            </a:r>
            <a:r>
              <a:rPr lang="nl-NL" dirty="0" smtClean="0"/>
              <a:t> (456 </a:t>
            </a:r>
            <a:r>
              <a:rPr lang="nl-NL" dirty="0" err="1" smtClean="0"/>
              <a:t>fatal</a:t>
            </a:r>
            <a:r>
              <a:rPr lang="nl-NL" dirty="0" smtClean="0"/>
              <a:t>) in </a:t>
            </a:r>
            <a:r>
              <a:rPr lang="nl-NL" dirty="0"/>
              <a:t>Europe, </a:t>
            </a:r>
            <a:r>
              <a:rPr lang="nl-NL" dirty="0" err="1"/>
              <a:t>Africa</a:t>
            </a:r>
            <a:r>
              <a:rPr lang="nl-NL" dirty="0"/>
              <a:t>, </a:t>
            </a:r>
            <a:r>
              <a:rPr lang="nl-NL" dirty="0" err="1"/>
              <a:t>Asia</a:t>
            </a:r>
            <a:r>
              <a:rPr lang="nl-NL" dirty="0"/>
              <a:t> </a:t>
            </a:r>
            <a:r>
              <a:rPr lang="nl-NL" sz="1400" i="1" dirty="0"/>
              <a:t>(WHO, 2021)</a:t>
            </a:r>
          </a:p>
          <a:p>
            <a:r>
              <a:rPr lang="en-GB" dirty="0"/>
              <a:t>2014-2022: 58 human </a:t>
            </a:r>
            <a:r>
              <a:rPr lang="en-GB" dirty="0" err="1"/>
              <a:t>Gs</a:t>
            </a:r>
            <a:r>
              <a:rPr lang="en-GB" dirty="0"/>
              <a:t>/</a:t>
            </a:r>
            <a:r>
              <a:rPr lang="en-GB" dirty="0" err="1"/>
              <a:t>Gd</a:t>
            </a:r>
            <a:r>
              <a:rPr lang="en-GB" dirty="0"/>
              <a:t> H5N6 clade 2.3.4.4 infections (25 fatal) in China and Laos </a:t>
            </a:r>
            <a:r>
              <a:rPr lang="en-GB" sz="1400" i="1" dirty="0"/>
              <a:t>(EFSA </a:t>
            </a:r>
            <a:r>
              <a:rPr lang="en-GB" sz="1400" i="1" dirty="0" smtClean="0"/>
              <a:t>in prep.)</a:t>
            </a:r>
            <a:endParaRPr lang="nl-NL" sz="1400" i="1" dirty="0"/>
          </a:p>
          <a:p>
            <a:endParaRPr lang="nl-NL" dirty="0"/>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901257" y="3345367"/>
            <a:ext cx="6868668" cy="3364348"/>
          </a:xfrm>
          <a:prstGeom prst="rect">
            <a:avLst/>
          </a:prstGeom>
          <a:ln>
            <a:solidFill>
              <a:schemeClr val="tx1"/>
            </a:solidFill>
          </a:ln>
        </p:spPr>
      </p:pic>
    </p:spTree>
    <p:extLst>
      <p:ext uri="{BB962C8B-B14F-4D97-AF65-F5344CB8AC3E}">
        <p14:creationId xmlns:p14="http://schemas.microsoft.com/office/powerpoint/2010/main" val="41139430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Avian influenza, a new threat to public health in Europe?</a:t>
            </a:r>
            <a:br>
              <a:rPr lang="en-US" dirty="0"/>
            </a:br>
            <a:r>
              <a:rPr lang="en-US" sz="1600" b="0" i="1" dirty="0"/>
              <a:t>(</a:t>
            </a:r>
            <a:r>
              <a:rPr lang="en-US" sz="1600" b="0" i="1" dirty="0" err="1"/>
              <a:t>Adlhoch</a:t>
            </a:r>
            <a:r>
              <a:rPr lang="en-US" sz="1600" b="0" i="1" dirty="0"/>
              <a:t> et al. 2022 Clinical </a:t>
            </a:r>
            <a:r>
              <a:rPr lang="en-US" sz="1600" b="0" i="1" dirty="0" err="1"/>
              <a:t>Microbiol</a:t>
            </a:r>
            <a:r>
              <a:rPr lang="en-US" sz="1600" b="0" i="1" dirty="0"/>
              <a:t> Infection)</a:t>
            </a:r>
            <a:endParaRPr lang="en-US" dirty="0"/>
          </a:p>
        </p:txBody>
      </p:sp>
      <p:sp>
        <p:nvSpPr>
          <p:cNvPr id="6" name="Content Placeholder 5"/>
          <p:cNvSpPr>
            <a:spLocks noGrp="1"/>
          </p:cNvSpPr>
          <p:nvPr>
            <p:ph idx="1"/>
          </p:nvPr>
        </p:nvSpPr>
        <p:spPr/>
        <p:txBody>
          <a:bodyPr/>
          <a:lstStyle/>
          <a:p>
            <a:pPr marL="457200" indent="-457200">
              <a:buFont typeface="+mj-lt"/>
              <a:buAutoNum type="arabicPeriod"/>
            </a:pPr>
            <a:r>
              <a:rPr lang="en-US"/>
              <a:t>Transmission to humans (including UK and Russia)</a:t>
            </a:r>
          </a:p>
          <a:p>
            <a:pPr marL="457200" indent="-457200">
              <a:buFont typeface="+mj-lt"/>
              <a:buAutoNum type="arabicPeriod"/>
            </a:pPr>
            <a:r>
              <a:rPr lang="en-US"/>
              <a:t>Transmission to wild and domestic mammals</a:t>
            </a:r>
          </a:p>
          <a:p>
            <a:pPr marL="457200" indent="-457200">
              <a:buFont typeface="+mj-lt"/>
              <a:buAutoNum type="arabicPeriod"/>
            </a:pPr>
            <a:r>
              <a:rPr lang="en-US"/>
              <a:t>Sporadic identification of viruses with mutations associated with mammalian adaptation</a:t>
            </a:r>
          </a:p>
          <a:p>
            <a:pPr marL="457200" indent="-457200">
              <a:buFont typeface="+mj-lt"/>
              <a:buAutoNum type="arabicPeriod"/>
            </a:pPr>
            <a:r>
              <a:rPr lang="en-US"/>
              <a:t>Ongoing evolution with high diversification and reassortment events</a:t>
            </a:r>
          </a:p>
          <a:p>
            <a:pPr marL="457200" indent="-457200">
              <a:buFont typeface="+mj-lt"/>
              <a:buAutoNum type="arabicPeriod"/>
            </a:pPr>
            <a:r>
              <a:rPr lang="en-US"/>
              <a:t>Detection of multiple avian influenza viruses in farms and live animal markets</a:t>
            </a:r>
          </a:p>
          <a:p>
            <a:pPr marL="457200" indent="-457200">
              <a:buFont typeface="+mj-lt"/>
              <a:buAutoNum type="arabicPeriod"/>
            </a:pPr>
            <a:r>
              <a:rPr lang="en-US"/>
              <a:t>Widespread distribution of reassorted viruses in animals and humans globally</a:t>
            </a:r>
          </a:p>
          <a:p>
            <a:pPr marL="0" indent="0">
              <a:buNone/>
            </a:pPr>
            <a:r>
              <a:rPr lang="en-US" b="1"/>
              <a:t>Concern that bird flu viruses further evolve to become efficiently transmissible among humans, and so start a new flu pandemic.</a:t>
            </a:r>
            <a:endParaRPr lang="en-US"/>
          </a:p>
        </p:txBody>
      </p:sp>
    </p:spTree>
    <p:extLst>
      <p:ext uri="{BB962C8B-B14F-4D97-AF65-F5344CB8AC3E}">
        <p14:creationId xmlns:p14="http://schemas.microsoft.com/office/powerpoint/2010/main" val="3346043045"/>
      </p:ext>
    </p:extLst>
  </p:cSld>
  <p:clrMapOvr>
    <a:masterClrMapping/>
  </p:clrMapOvr>
  <p:timing>
    <p:tnLst>
      <p:par>
        <p:cTn id="1" dur="indefinite" restart="never" nodeType="tmRoot"/>
      </p:par>
    </p:tnLst>
  </p:timing>
</p:sld>
</file>

<file path=ppt/theme/theme1.xml><?xml version="1.0" encoding="utf-8"?>
<a:theme xmlns:a="http://schemas.openxmlformats.org/drawingml/2006/main" name="mID_1636_cID_601_wit_logo_klein_rechtsonder_engels">
  <a:themeElements>
    <a:clrScheme name="Custom 2">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86C7D9"/>
      </a:hlink>
      <a:folHlink>
        <a:srgbClr val="DC242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lnDef>
    <a:txDef>
      <a:spPr bwMode="auto">
        <a:noFill/>
        <a:ln w="38100">
          <a:solidFill>
            <a:schemeClr val="tx1"/>
          </a:solidFill>
          <a:miter lim="800000"/>
          <a:headEnd/>
          <a:tailEnd/>
        </a:ln>
        <a:extLst>
          <a:ext uri="{909E8E84-426E-40dd-AFC4-6F175D3DCCD1}">
            <a14:hiddenFill xmlns="" xmlns:a14="http://schemas.microsoft.com/office/drawing/2010/main">
              <a:solidFill>
                <a:srgbClr val="FFFFFF"/>
              </a:solidFill>
            </a14:hiddenFill>
          </a:ext>
        </a:extLst>
      </a:spPr>
      <a:bodyPr wrap="square">
        <a:spAutoFit/>
      </a:bodyPr>
      <a:lstStyle>
        <a:defPPr eaLnBrk="1" hangingPunct="1">
          <a:buNone/>
          <a:defRPr sz="2400">
            <a:latin typeface="Constantia" charset="0"/>
          </a:defRPr>
        </a:defPPr>
      </a:lstStyle>
    </a:tx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ID_1636_cID_601_wit_logo_klein_rechtsonder_engels">
  <a:themeElements>
    <a:clrScheme name="Custom 2">
      <a:dk1>
        <a:srgbClr val="0C2074"/>
      </a:dk1>
      <a:lt1>
        <a:srgbClr val="FFFFFF"/>
      </a:lt1>
      <a:dk2>
        <a:srgbClr val="7DCFE2"/>
      </a:dk2>
      <a:lt2>
        <a:srgbClr val="000000"/>
      </a:lt2>
      <a:accent1>
        <a:srgbClr val="4B78B5"/>
      </a:accent1>
      <a:accent2>
        <a:srgbClr val="E0DC24"/>
      </a:accent2>
      <a:accent3>
        <a:srgbClr val="FFFFFF"/>
      </a:accent3>
      <a:accent4>
        <a:srgbClr val="091A62"/>
      </a:accent4>
      <a:accent5>
        <a:srgbClr val="B1BED7"/>
      </a:accent5>
      <a:accent6>
        <a:srgbClr val="CBC720"/>
      </a:accent6>
      <a:hlink>
        <a:srgbClr val="86C7D9"/>
      </a:hlink>
      <a:folHlink>
        <a:srgbClr val="DC2424"/>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nl-NL" sz="2000" b="0" i="1" u="none" strike="noStrike" cap="none" normalizeH="0" baseline="0">
            <a:ln>
              <a:noFill/>
            </a:ln>
            <a:solidFill>
              <a:srgbClr val="0D1F74"/>
            </a:solidFill>
            <a:effectLst/>
            <a:latin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mID_1636_cID_601_wit_logo_klein_rechtsonder_engels.pot</Template>
  <TotalTime>12205</TotalTime>
  <Words>1584</Words>
  <Application>Microsoft Office PowerPoint</Application>
  <PresentationFormat>On-screen Show (4:3)</PresentationFormat>
  <Paragraphs>79</Paragraphs>
  <Slides>14</Slides>
  <Notes>5</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ＭＳ Ｐゴシック</vt:lpstr>
      <vt:lpstr>ＭＳ Ｐゴシック</vt:lpstr>
      <vt:lpstr>Arial</vt:lpstr>
      <vt:lpstr>Wingdings</vt:lpstr>
      <vt:lpstr>mID_1636_cID_601_wit_logo_klein_rechtsonder_engels</vt:lpstr>
      <vt:lpstr>1_mID_1636_cID_601_wit_logo_klein_rechtsonder_engels</vt:lpstr>
      <vt:lpstr>The constant threat of bird flu viruses to humans and farmed birds</vt:lpstr>
      <vt:lpstr>Highly pathogenic influenza virus (bird flu virus) normally not in nature: conversion takes place in poultry (Horimoto &amp; Kawaoka 2005 Nature Rev Microbiol)</vt:lpstr>
      <vt:lpstr>Increase in HPAI outbreaks linked to increase in poultry production (Reperant et al. 2012 Curr Top Microbiol Immunol.) </vt:lpstr>
      <vt:lpstr>Conversions to HPAI virus mostly happen in intensive production systems (36/39), and mostly in Europe (14/39) (Dhingra et al. 2015, Front Vet Sci)</vt:lpstr>
      <vt:lpstr>Current HPAI virus (H5 HPAI, Goose/Guangdong lineage) now adapted to circulation in wild birds &gt; serious problem (Kuiken &amp; Bodewes 2018 Adv Virus Res)</vt:lpstr>
      <vt:lpstr>Magnitude H5 HPAI Gs/Gd outbreaks in Europe, 2016-2022 (EFSA in prep.)</vt:lpstr>
      <vt:lpstr>HPAI Gs/Gd H5NX in Europe, 2021 to 2022 (1 March): 3276 cases in domestic and wild birds, over 10 million birds killed, 33 countries (EFSA in prep.)</vt:lpstr>
      <vt:lpstr>Human cases of H5 HPAI Gs/Gd virus infection </vt:lpstr>
      <vt:lpstr>Avian influenza, a new threat to public health in Europe? (Adlhoch et al. 2022 Clinical Microbiol Infection)</vt:lpstr>
      <vt:lpstr>Current measures to deal with HPAI in poultry (EFSA 2017)</vt:lpstr>
      <vt:lpstr>Recommended measures from Dutch expert group on zoonoses (Bekedam et al. 2021, EFSA 2021) </vt:lpstr>
      <vt:lpstr>Requests to European Parliament members</vt:lpstr>
      <vt:lpstr>References</vt:lpstr>
      <vt:lpstr>PowerPoint Presentation</vt:lpstr>
    </vt:vector>
  </TitlesOfParts>
  <Company>Zeppo bvba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Tom Adriaensen</dc:creator>
  <cp:lastModifiedBy>Thijs Kuiken</cp:lastModifiedBy>
  <cp:revision>489</cp:revision>
  <cp:lastPrinted>2013-03-16T21:03:02Z</cp:lastPrinted>
  <dcterms:created xsi:type="dcterms:W3CDTF">2012-05-02T14:13:30Z</dcterms:created>
  <dcterms:modified xsi:type="dcterms:W3CDTF">2022-03-24T09:49:17Z</dcterms:modified>
</cp:coreProperties>
</file>